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57" r:id="rId3"/>
    <p:sldId id="287" r:id="rId4"/>
    <p:sldId id="286" r:id="rId5"/>
    <p:sldId id="259" r:id="rId6"/>
    <p:sldId id="292" r:id="rId7"/>
    <p:sldId id="261" r:id="rId8"/>
    <p:sldId id="293" r:id="rId9"/>
    <p:sldId id="294" r:id="rId10"/>
    <p:sldId id="263" r:id="rId11"/>
    <p:sldId id="296" r:id="rId12"/>
    <p:sldId id="295" r:id="rId13"/>
    <p:sldId id="272" r:id="rId14"/>
    <p:sldId id="278" r:id="rId15"/>
    <p:sldId id="270" r:id="rId16"/>
    <p:sldId id="300" r:id="rId17"/>
    <p:sldId id="297" r:id="rId18"/>
    <p:sldId id="276" r:id="rId19"/>
    <p:sldId id="277" r:id="rId20"/>
    <p:sldId id="282" r:id="rId21"/>
    <p:sldId id="279" r:id="rId22"/>
    <p:sldId id="298" r:id="rId23"/>
    <p:sldId id="303" r:id="rId24"/>
    <p:sldId id="304" r:id="rId25"/>
    <p:sldId id="302" r:id="rId26"/>
    <p:sldId id="301" r:id="rId27"/>
    <p:sldId id="280" r:id="rId28"/>
    <p:sldId id="264" r:id="rId29"/>
  </p:sldIdLst>
  <p:sldSz cx="12192000" cy="6858000"/>
  <p:notesSz cx="12192000" cy="6858000"/>
  <p:defaultText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64" autoAdjust="0"/>
    <p:restoredTop sz="72209" autoAdjust="0"/>
  </p:normalViewPr>
  <p:slideViewPr>
    <p:cSldViewPr>
      <p:cViewPr varScale="1">
        <p:scale>
          <a:sx n="64" d="100"/>
          <a:sy n="64" d="100"/>
        </p:scale>
        <p:origin x="1138"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AD9DF90-CB10-4DF5-B345-4B35AB4D161D}" type="datetimeFigureOut">
              <a:rPr lang="zh-TW" altLang="en-US" smtClean="0"/>
              <a:t>2022/7/25</a:t>
            </a:fld>
            <a:endParaRPr lang="zh-TW" altLang="en-US"/>
          </a:p>
        </p:txBody>
      </p:sp>
      <p:sp>
        <p:nvSpPr>
          <p:cNvPr id="4" name="投影片圖像版面配置區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0EFDC9B-F74B-4208-9EE1-C3101ED15806}" type="slidenum">
              <a:rPr lang="zh-TW" altLang="en-US" smtClean="0"/>
              <a:t>‹#›</a:t>
            </a:fld>
            <a:endParaRPr lang="zh-TW" altLang="en-US"/>
          </a:p>
        </p:txBody>
      </p:sp>
    </p:spTree>
    <p:extLst>
      <p:ext uri="{BB962C8B-B14F-4D97-AF65-F5344CB8AC3E}">
        <p14:creationId xmlns:p14="http://schemas.microsoft.com/office/powerpoint/2010/main" val="2558126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a:t>
            </a:fld>
            <a:endParaRPr lang="zh-TW" altLang="en-US"/>
          </a:p>
        </p:txBody>
      </p:sp>
    </p:spTree>
    <p:extLst>
      <p:ext uri="{BB962C8B-B14F-4D97-AF65-F5344CB8AC3E}">
        <p14:creationId xmlns:p14="http://schemas.microsoft.com/office/powerpoint/2010/main" val="2921542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24</a:t>
            </a:fld>
            <a:endParaRPr lang="zh-TW" altLang="en-US"/>
          </a:p>
        </p:txBody>
      </p:sp>
    </p:spTree>
    <p:extLst>
      <p:ext uri="{BB962C8B-B14F-4D97-AF65-F5344CB8AC3E}">
        <p14:creationId xmlns:p14="http://schemas.microsoft.com/office/powerpoint/2010/main" val="4147082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25</a:t>
            </a:fld>
            <a:endParaRPr lang="zh-TW" altLang="en-US"/>
          </a:p>
        </p:txBody>
      </p:sp>
    </p:spTree>
    <p:extLst>
      <p:ext uri="{BB962C8B-B14F-4D97-AF65-F5344CB8AC3E}">
        <p14:creationId xmlns:p14="http://schemas.microsoft.com/office/powerpoint/2010/main" val="2726083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27</a:t>
            </a:fld>
            <a:endParaRPr lang="zh-TW" altLang="en-US"/>
          </a:p>
        </p:txBody>
      </p:sp>
    </p:spTree>
    <p:extLst>
      <p:ext uri="{BB962C8B-B14F-4D97-AF65-F5344CB8AC3E}">
        <p14:creationId xmlns:p14="http://schemas.microsoft.com/office/powerpoint/2010/main" val="3512281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8</a:t>
            </a:fld>
            <a:endParaRPr lang="zh-TW" altLang="en-US"/>
          </a:p>
        </p:txBody>
      </p:sp>
    </p:spTree>
    <p:extLst>
      <p:ext uri="{BB962C8B-B14F-4D97-AF65-F5344CB8AC3E}">
        <p14:creationId xmlns:p14="http://schemas.microsoft.com/office/powerpoint/2010/main" val="1743474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本系統架構一共分為三個部分，第一部分為</a:t>
            </a:r>
            <a:r>
              <a:rPr lang="zh-TW" altLang="zh-TW" sz="1200" b="1" kern="1200" dirty="0">
                <a:solidFill>
                  <a:schemeClr val="tx1"/>
                </a:solidFill>
                <a:effectLst/>
                <a:latin typeface="+mn-lt"/>
                <a:ea typeface="+mn-ea"/>
                <a:cs typeface="+mn-cs"/>
              </a:rPr>
              <a:t>運動員配戴之裝置</a:t>
            </a:r>
            <a:r>
              <a:rPr lang="zh-TW" altLang="zh-TW" sz="1200" kern="1200" dirty="0">
                <a:solidFill>
                  <a:schemeClr val="tx1"/>
                </a:solidFill>
                <a:effectLst/>
                <a:latin typeface="+mn-lt"/>
                <a:ea typeface="+mn-ea"/>
                <a:cs typeface="+mn-cs"/>
              </a:rPr>
              <a:t>，稱作</a:t>
            </a:r>
            <a:r>
              <a:rPr lang="en-US" altLang="zh-TW" sz="1200" kern="1200" dirty="0">
                <a:solidFill>
                  <a:schemeClr val="tx1"/>
                </a:solidFill>
                <a:effectLst/>
                <a:latin typeface="+mn-lt"/>
                <a:ea typeface="+mn-ea"/>
                <a:cs typeface="+mn-cs"/>
              </a:rPr>
              <a:t>Tag</a:t>
            </a:r>
            <a:r>
              <a:rPr lang="zh-TW" altLang="zh-TW" sz="1200" kern="1200" dirty="0">
                <a:solidFill>
                  <a:schemeClr val="tx1"/>
                </a:solidFill>
                <a:effectLst/>
                <a:latin typeface="+mn-lt"/>
                <a:ea typeface="+mn-ea"/>
                <a:cs typeface="+mn-cs"/>
              </a:rPr>
              <a:t>，第二部分為</a:t>
            </a:r>
            <a:r>
              <a:rPr lang="zh-TW" altLang="zh-TW" sz="1200" b="1" kern="1200" dirty="0">
                <a:solidFill>
                  <a:schemeClr val="tx1"/>
                </a:solidFill>
                <a:effectLst/>
                <a:latin typeface="+mn-lt"/>
                <a:ea typeface="+mn-ea"/>
                <a:cs typeface="+mn-cs"/>
              </a:rPr>
              <a:t>收發資料的中控裝置</a:t>
            </a:r>
            <a:r>
              <a:rPr lang="zh-TW" altLang="zh-TW" sz="1200" kern="1200" dirty="0">
                <a:solidFill>
                  <a:schemeClr val="tx1"/>
                </a:solidFill>
                <a:effectLst/>
                <a:latin typeface="+mn-lt"/>
                <a:ea typeface="+mn-ea"/>
                <a:cs typeface="+mn-cs"/>
              </a:rPr>
              <a:t>，稱作</a:t>
            </a:r>
            <a:r>
              <a:rPr lang="en-US" altLang="zh-TW" sz="1200" kern="1200" dirty="0">
                <a:solidFill>
                  <a:schemeClr val="tx1"/>
                </a:solidFill>
                <a:effectLst/>
                <a:latin typeface="+mn-lt"/>
                <a:ea typeface="+mn-ea"/>
                <a:cs typeface="+mn-cs"/>
              </a:rPr>
              <a:t>Central</a:t>
            </a:r>
            <a:r>
              <a:rPr lang="zh-TW" altLang="zh-TW" sz="1200" kern="1200" dirty="0">
                <a:solidFill>
                  <a:schemeClr val="tx1"/>
                </a:solidFill>
                <a:effectLst/>
                <a:latin typeface="+mn-lt"/>
                <a:ea typeface="+mn-ea"/>
                <a:cs typeface="+mn-cs"/>
              </a:rPr>
              <a:t>，第三部分為</a:t>
            </a:r>
            <a:r>
              <a:rPr lang="zh-TW" altLang="zh-TW" sz="1200" b="1" kern="1200" dirty="0">
                <a:solidFill>
                  <a:schemeClr val="tx1"/>
                </a:solidFill>
                <a:effectLst/>
                <a:latin typeface="+mn-lt"/>
                <a:ea typeface="+mn-ea"/>
                <a:cs typeface="+mn-cs"/>
              </a:rPr>
              <a:t>資料分析</a:t>
            </a:r>
            <a:r>
              <a:rPr lang="zh-TW" altLang="zh-TW" sz="1200" kern="1200" dirty="0">
                <a:solidFill>
                  <a:schemeClr val="tx1"/>
                </a:solidFill>
                <a:effectLst/>
                <a:latin typeface="+mn-lt"/>
                <a:ea typeface="+mn-ea"/>
                <a:cs typeface="+mn-cs"/>
              </a:rPr>
              <a:t>，也就是</a:t>
            </a:r>
            <a:r>
              <a:rPr lang="en-US" altLang="zh-TW" sz="1200" kern="1200" dirty="0">
                <a:solidFill>
                  <a:schemeClr val="tx1"/>
                </a:solidFill>
                <a:effectLst/>
                <a:latin typeface="+mn-lt"/>
                <a:ea typeface="+mn-ea"/>
                <a:cs typeface="+mn-cs"/>
              </a:rPr>
              <a:t>Server</a:t>
            </a:r>
            <a:r>
              <a:rPr lang="zh-TW" altLang="zh-TW" sz="1200" kern="1200" dirty="0">
                <a:solidFill>
                  <a:schemeClr val="tx1"/>
                </a:solidFill>
                <a:effectLst/>
                <a:latin typeface="+mn-lt"/>
                <a:ea typeface="+mn-ea"/>
                <a:cs typeface="+mn-cs"/>
              </a:rPr>
              <a:t>端</a:t>
            </a:r>
          </a:p>
          <a:p>
            <a:r>
              <a:rPr lang="en-US" altLang="zh-TW" sz="1200" b="1" kern="1200" dirty="0">
                <a:solidFill>
                  <a:srgbClr val="FF0000"/>
                </a:solidFill>
                <a:effectLst/>
                <a:latin typeface="+mn-lt"/>
                <a:ea typeface="+mn-ea"/>
                <a:cs typeface="+mn-cs"/>
              </a:rPr>
              <a:t>Tag</a:t>
            </a:r>
            <a:r>
              <a:rPr lang="zh-TW" altLang="zh-TW" sz="1200" b="1" kern="1200" dirty="0">
                <a:solidFill>
                  <a:srgbClr val="FF0000"/>
                </a:solidFill>
                <a:effectLst/>
                <a:latin typeface="+mn-lt"/>
                <a:ea typeface="+mn-ea"/>
                <a:cs typeface="+mn-cs"/>
              </a:rPr>
              <a:t>：</a:t>
            </a:r>
            <a:r>
              <a:rPr lang="zh-TW" altLang="zh-TW" sz="1200" kern="1200" dirty="0">
                <a:solidFill>
                  <a:schemeClr val="tx1"/>
                </a:solidFill>
                <a:effectLst/>
                <a:latin typeface="+mn-lt"/>
                <a:ea typeface="+mn-ea"/>
                <a:cs typeface="+mn-cs"/>
              </a:rPr>
              <a:t>主要安裝在運動員身上，負責記錄該人員運動時產生的</a:t>
            </a:r>
            <a:r>
              <a:rPr lang="zh-TW" altLang="zh-TW" sz="1200" b="1" kern="1200" dirty="0">
                <a:solidFill>
                  <a:schemeClr val="tx1"/>
                </a:solidFill>
                <a:effectLst/>
                <a:latin typeface="+mn-lt"/>
                <a:ea typeface="+mn-ea"/>
                <a:cs typeface="+mn-cs"/>
              </a:rPr>
              <a:t>加速度計資料與時間資料</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Tag</a:t>
            </a:r>
            <a:r>
              <a:rPr lang="zh-TW" altLang="zh-TW" sz="1200" kern="1200" dirty="0">
                <a:solidFill>
                  <a:schemeClr val="tx1"/>
                </a:solidFill>
                <a:effectLst/>
                <a:latin typeface="+mn-lt"/>
                <a:ea typeface="+mn-ea"/>
                <a:cs typeface="+mn-cs"/>
              </a:rPr>
              <a:t>安裝在</a:t>
            </a:r>
            <a:r>
              <a:rPr lang="zh-TW" altLang="zh-TW" sz="1200" b="1" kern="1200" dirty="0">
                <a:solidFill>
                  <a:schemeClr val="tx1"/>
                </a:solidFill>
                <a:effectLst/>
                <a:latin typeface="+mn-lt"/>
                <a:ea typeface="+mn-ea"/>
                <a:cs typeface="+mn-cs"/>
              </a:rPr>
              <a:t>頭部、腰部與腳踝</a:t>
            </a:r>
            <a:r>
              <a:rPr lang="zh-TW" altLang="zh-TW" sz="1200" kern="1200" dirty="0">
                <a:solidFill>
                  <a:schemeClr val="tx1"/>
                </a:solidFill>
                <a:effectLst/>
                <a:latin typeface="+mn-lt"/>
                <a:ea typeface="+mn-ea"/>
                <a:cs typeface="+mn-cs"/>
              </a:rPr>
              <a:t>進行測試。</a:t>
            </a:r>
          </a:p>
          <a:p>
            <a:r>
              <a:rPr lang="en-US" altLang="zh-TW" sz="1200" b="1" kern="1200" dirty="0">
                <a:solidFill>
                  <a:schemeClr val="tx1"/>
                </a:solidFill>
                <a:effectLst/>
                <a:latin typeface="+mn-lt"/>
                <a:ea typeface="+mn-ea"/>
                <a:cs typeface="+mn-cs"/>
              </a:rPr>
              <a:t>Central</a:t>
            </a:r>
            <a:r>
              <a:rPr lang="zh-TW" altLang="zh-TW" sz="1200" kern="1200" dirty="0">
                <a:solidFill>
                  <a:schemeClr val="tx1"/>
                </a:solidFill>
                <a:effectLst/>
                <a:latin typeface="+mn-lt"/>
                <a:ea typeface="+mn-ea"/>
                <a:cs typeface="+mn-cs"/>
              </a:rPr>
              <a:t>：主要用來發送開始訊號，與接收</a:t>
            </a:r>
            <a:r>
              <a:rPr lang="en-US" altLang="zh-TW" sz="1200" kern="1200" dirty="0">
                <a:solidFill>
                  <a:schemeClr val="tx1"/>
                </a:solidFill>
                <a:effectLst/>
                <a:latin typeface="+mn-lt"/>
                <a:ea typeface="+mn-ea"/>
                <a:cs typeface="+mn-cs"/>
              </a:rPr>
              <a:t>Tag</a:t>
            </a:r>
            <a:r>
              <a:rPr lang="zh-TW" altLang="zh-TW" sz="1200" kern="1200" dirty="0">
                <a:solidFill>
                  <a:schemeClr val="tx1"/>
                </a:solidFill>
                <a:effectLst/>
                <a:latin typeface="+mn-lt"/>
                <a:ea typeface="+mn-ea"/>
                <a:cs typeface="+mn-cs"/>
              </a:rPr>
              <a:t>端收集完成的資料，</a:t>
            </a:r>
            <a:r>
              <a:rPr lang="zh-TW" altLang="zh-TW" sz="1200" b="1" kern="1200" dirty="0">
                <a:solidFill>
                  <a:schemeClr val="tx1"/>
                </a:solidFill>
                <a:effectLst/>
                <a:latin typeface="+mn-lt"/>
                <a:ea typeface="+mn-ea"/>
                <a:cs typeface="+mn-cs"/>
              </a:rPr>
              <a:t>教練團可以決定何時要開始收集資料</a:t>
            </a:r>
            <a:r>
              <a:rPr lang="zh-TW" altLang="zh-TW" sz="1200" kern="1200" dirty="0">
                <a:solidFill>
                  <a:schemeClr val="tx1"/>
                </a:solidFill>
                <a:effectLst/>
                <a:latin typeface="+mn-lt"/>
                <a:ea typeface="+mn-ea"/>
                <a:cs typeface="+mn-cs"/>
              </a:rPr>
              <a:t>，以本研究來說，為了獲得正確的跑步時空參數，需要運動員在跑步機上穩定跑一段時間後才會開始紀錄資料，此時教練會按下</a:t>
            </a:r>
            <a:r>
              <a:rPr lang="en-US" altLang="zh-TW" sz="1200" kern="1200" dirty="0">
                <a:solidFill>
                  <a:schemeClr val="tx1"/>
                </a:solidFill>
                <a:effectLst/>
                <a:latin typeface="+mn-lt"/>
                <a:ea typeface="+mn-ea"/>
                <a:cs typeface="+mn-cs"/>
              </a:rPr>
              <a:t>Central</a:t>
            </a:r>
            <a:r>
              <a:rPr lang="zh-TW" altLang="zh-TW" sz="1200" kern="1200" dirty="0">
                <a:solidFill>
                  <a:schemeClr val="tx1"/>
                </a:solidFill>
                <a:effectLst/>
                <a:latin typeface="+mn-lt"/>
                <a:ea typeface="+mn-ea"/>
                <a:cs typeface="+mn-cs"/>
              </a:rPr>
              <a:t>上的按鈕傳送一個開始訊號給</a:t>
            </a:r>
            <a:r>
              <a:rPr lang="en-US" altLang="zh-TW" sz="1200" kern="1200" dirty="0">
                <a:solidFill>
                  <a:schemeClr val="tx1"/>
                </a:solidFill>
                <a:effectLst/>
                <a:latin typeface="+mn-lt"/>
                <a:ea typeface="+mn-ea"/>
                <a:cs typeface="+mn-cs"/>
              </a:rPr>
              <a:t>Tag</a:t>
            </a:r>
            <a:r>
              <a:rPr lang="zh-TW" altLang="zh-TW" sz="1200" kern="1200" dirty="0">
                <a:solidFill>
                  <a:schemeClr val="tx1"/>
                </a:solidFill>
                <a:effectLst/>
                <a:latin typeface="+mn-lt"/>
                <a:ea typeface="+mn-ea"/>
                <a:cs typeface="+mn-cs"/>
              </a:rPr>
              <a:t>，待資料收集完成後，</a:t>
            </a:r>
            <a:r>
              <a:rPr lang="en-US" altLang="zh-TW" sz="1200" kern="1200" dirty="0">
                <a:solidFill>
                  <a:schemeClr val="tx1"/>
                </a:solidFill>
                <a:effectLst/>
                <a:latin typeface="+mn-lt"/>
                <a:ea typeface="+mn-ea"/>
                <a:cs typeface="+mn-cs"/>
              </a:rPr>
              <a:t>Central</a:t>
            </a:r>
            <a:r>
              <a:rPr lang="zh-TW" altLang="zh-TW" sz="1200" kern="1200" dirty="0">
                <a:solidFill>
                  <a:schemeClr val="tx1"/>
                </a:solidFill>
                <a:effectLst/>
                <a:latin typeface="+mn-lt"/>
                <a:ea typeface="+mn-ea"/>
                <a:cs typeface="+mn-cs"/>
              </a:rPr>
              <a:t>可以發出請求訊號讓</a:t>
            </a:r>
            <a:r>
              <a:rPr lang="en-US" altLang="zh-TW" sz="1200" kern="1200" dirty="0">
                <a:solidFill>
                  <a:schemeClr val="tx1"/>
                </a:solidFill>
                <a:effectLst/>
                <a:latin typeface="+mn-lt"/>
                <a:ea typeface="+mn-ea"/>
                <a:cs typeface="+mn-cs"/>
              </a:rPr>
              <a:t>Tag</a:t>
            </a:r>
            <a:r>
              <a:rPr lang="zh-TW" altLang="zh-TW" sz="1200" kern="1200" dirty="0">
                <a:solidFill>
                  <a:schemeClr val="tx1"/>
                </a:solidFill>
                <a:effectLst/>
                <a:latin typeface="+mn-lt"/>
                <a:ea typeface="+mn-ea"/>
                <a:cs typeface="+mn-cs"/>
              </a:rPr>
              <a:t>透過無線傳輸將資料傳回</a:t>
            </a:r>
            <a:r>
              <a:rPr lang="en-US" altLang="zh-TW" sz="1200" kern="1200" dirty="0">
                <a:solidFill>
                  <a:schemeClr val="tx1"/>
                </a:solidFill>
                <a:effectLst/>
                <a:latin typeface="+mn-lt"/>
                <a:ea typeface="+mn-ea"/>
                <a:cs typeface="+mn-cs"/>
              </a:rPr>
              <a:t>Central</a:t>
            </a:r>
            <a:r>
              <a:rPr lang="zh-TW" altLang="zh-TW" sz="1200" kern="1200" dirty="0">
                <a:solidFill>
                  <a:schemeClr val="tx1"/>
                </a:solidFill>
                <a:effectLst/>
                <a:latin typeface="+mn-lt"/>
                <a:ea typeface="+mn-ea"/>
                <a:cs typeface="+mn-cs"/>
              </a:rPr>
              <a:t>，最後將從</a:t>
            </a:r>
            <a:r>
              <a:rPr lang="en-US" altLang="zh-TW" sz="1200" kern="1200" dirty="0">
                <a:solidFill>
                  <a:schemeClr val="tx1"/>
                </a:solidFill>
                <a:effectLst/>
                <a:latin typeface="+mn-lt"/>
                <a:ea typeface="+mn-ea"/>
                <a:cs typeface="+mn-cs"/>
              </a:rPr>
              <a:t>Tag</a:t>
            </a:r>
            <a:r>
              <a:rPr lang="zh-TW" altLang="zh-TW" sz="1200" kern="1200" dirty="0">
                <a:solidFill>
                  <a:schemeClr val="tx1"/>
                </a:solidFill>
                <a:effectLst/>
                <a:latin typeface="+mn-lt"/>
                <a:ea typeface="+mn-ea"/>
                <a:cs typeface="+mn-cs"/>
              </a:rPr>
              <a:t>接收到的資料透過</a:t>
            </a:r>
            <a:r>
              <a:rPr lang="en-US" altLang="zh-TW" sz="1200" kern="1200" dirty="0">
                <a:solidFill>
                  <a:schemeClr val="tx1"/>
                </a:solidFill>
                <a:effectLst/>
                <a:latin typeface="+mn-lt"/>
                <a:ea typeface="+mn-ea"/>
                <a:cs typeface="+mn-cs"/>
              </a:rPr>
              <a:t>UART</a:t>
            </a:r>
            <a:r>
              <a:rPr lang="zh-TW" altLang="zh-TW" sz="1200" kern="1200" dirty="0">
                <a:solidFill>
                  <a:schemeClr val="tx1"/>
                </a:solidFill>
                <a:effectLst/>
                <a:latin typeface="+mn-lt"/>
                <a:ea typeface="+mn-ea"/>
                <a:cs typeface="+mn-cs"/>
              </a:rPr>
              <a:t>回傳至</a:t>
            </a:r>
            <a:r>
              <a:rPr lang="en-US" altLang="zh-TW" sz="1200" kern="1200" dirty="0">
                <a:solidFill>
                  <a:schemeClr val="tx1"/>
                </a:solidFill>
                <a:effectLst/>
                <a:latin typeface="+mn-lt"/>
                <a:ea typeface="+mn-ea"/>
                <a:cs typeface="+mn-cs"/>
              </a:rPr>
              <a:t>Server</a:t>
            </a:r>
            <a:r>
              <a:rPr lang="zh-TW" altLang="zh-TW" sz="1200" kern="1200" dirty="0">
                <a:solidFill>
                  <a:schemeClr val="tx1"/>
                </a:solidFill>
                <a:effectLst/>
                <a:latin typeface="+mn-lt"/>
                <a:ea typeface="+mn-ea"/>
                <a:cs typeface="+mn-cs"/>
              </a:rPr>
              <a:t>。</a:t>
            </a:r>
          </a:p>
          <a:p>
            <a:r>
              <a:rPr lang="en-US" altLang="zh-TW" sz="1200" b="1" kern="1200" dirty="0">
                <a:solidFill>
                  <a:schemeClr val="tx1"/>
                </a:solidFill>
                <a:effectLst/>
                <a:latin typeface="+mn-lt"/>
                <a:ea typeface="+mn-ea"/>
                <a:cs typeface="+mn-cs"/>
              </a:rPr>
              <a:t>Server</a:t>
            </a:r>
            <a:r>
              <a:rPr lang="zh-TW" altLang="zh-TW" sz="1200" kern="1200" dirty="0">
                <a:solidFill>
                  <a:schemeClr val="tx1"/>
                </a:solidFill>
                <a:effectLst/>
                <a:latin typeface="+mn-lt"/>
                <a:ea typeface="+mn-ea"/>
                <a:cs typeface="+mn-cs"/>
              </a:rPr>
              <a:t>：主要負責分析資料，由於每個人的身體組成與跑步技術不同，想要取得某些特定的參數並無法透過單純的統計方法或是訂定閾值進行判斷，因此我們想要試著將收集到的加速度計資料用電腦進行深度學習的訓練，之後可以使用深度學習模型進行對這些參數自動做計算。</a:t>
            </a:r>
          </a:p>
          <a:p>
            <a:endParaRPr lang="zh-TW" altLang="en-US" dirty="0"/>
          </a:p>
        </p:txBody>
      </p:sp>
      <p:sp>
        <p:nvSpPr>
          <p:cNvPr id="4" name="投影片編號版面配置區 3"/>
          <p:cNvSpPr>
            <a:spLocks noGrp="1"/>
          </p:cNvSpPr>
          <p:nvPr>
            <p:ph type="sldNum" sz="quarter" idx="10"/>
          </p:nvPr>
        </p:nvSpPr>
        <p:spPr/>
        <p:txBody>
          <a:bodyPr/>
          <a:lstStyle/>
          <a:p>
            <a:fld id="{769E99EB-6672-4E14-A70E-1AFB743D1216}" type="slidenum">
              <a:rPr lang="zh-TW" altLang="en-US" smtClean="0"/>
              <a:t>11</a:t>
            </a:fld>
            <a:endParaRPr lang="zh-TW" altLang="en-US"/>
          </a:p>
        </p:txBody>
      </p:sp>
    </p:spTree>
    <p:extLst>
      <p:ext uri="{BB962C8B-B14F-4D97-AF65-F5344CB8AC3E}">
        <p14:creationId xmlns:p14="http://schemas.microsoft.com/office/powerpoint/2010/main" val="227177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16</a:t>
            </a:fld>
            <a:endParaRPr lang="zh-TW" altLang="en-US"/>
          </a:p>
        </p:txBody>
      </p:sp>
    </p:spTree>
    <p:extLst>
      <p:ext uri="{BB962C8B-B14F-4D97-AF65-F5344CB8AC3E}">
        <p14:creationId xmlns:p14="http://schemas.microsoft.com/office/powerpoint/2010/main" val="162368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17</a:t>
            </a:fld>
            <a:endParaRPr lang="zh-TW" altLang="en-US"/>
          </a:p>
        </p:txBody>
      </p:sp>
    </p:spTree>
    <p:extLst>
      <p:ext uri="{BB962C8B-B14F-4D97-AF65-F5344CB8AC3E}">
        <p14:creationId xmlns:p14="http://schemas.microsoft.com/office/powerpoint/2010/main" val="2849362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18</a:t>
            </a:fld>
            <a:endParaRPr lang="zh-TW" altLang="en-US"/>
          </a:p>
        </p:txBody>
      </p:sp>
    </p:spTree>
    <p:extLst>
      <p:ext uri="{BB962C8B-B14F-4D97-AF65-F5344CB8AC3E}">
        <p14:creationId xmlns:p14="http://schemas.microsoft.com/office/powerpoint/2010/main" val="298408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19</a:t>
            </a:fld>
            <a:endParaRPr lang="zh-TW" altLang="en-US"/>
          </a:p>
        </p:txBody>
      </p:sp>
    </p:spTree>
    <p:extLst>
      <p:ext uri="{BB962C8B-B14F-4D97-AF65-F5344CB8AC3E}">
        <p14:creationId xmlns:p14="http://schemas.microsoft.com/office/powerpoint/2010/main" val="3560313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21</a:t>
            </a:fld>
            <a:endParaRPr lang="zh-TW" altLang="en-US"/>
          </a:p>
        </p:txBody>
      </p:sp>
    </p:spTree>
    <p:extLst>
      <p:ext uri="{BB962C8B-B14F-4D97-AF65-F5344CB8AC3E}">
        <p14:creationId xmlns:p14="http://schemas.microsoft.com/office/powerpoint/2010/main" val="869418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0EFDC9B-F74B-4208-9EE1-C3101ED15806}" type="slidenum">
              <a:rPr lang="zh-TW" altLang="en-US" smtClean="0"/>
              <a:t>23</a:t>
            </a:fld>
            <a:endParaRPr lang="zh-TW" altLang="en-US"/>
          </a:p>
        </p:txBody>
      </p:sp>
    </p:spTree>
    <p:extLst>
      <p:ext uri="{BB962C8B-B14F-4D97-AF65-F5344CB8AC3E}">
        <p14:creationId xmlns:p14="http://schemas.microsoft.com/office/powerpoint/2010/main" val="10134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Legal Disclosure NDA">
    <p:spTree>
      <p:nvGrpSpPr>
        <p:cNvPr id="1" name=""/>
        <p:cNvGrpSpPr/>
        <p:nvPr/>
      </p:nvGrpSpPr>
      <p:grpSpPr bwMode="auto">
        <a:xfrm>
          <a:off x="0" y="0"/>
          <a:ext cx="0" cy="0"/>
          <a:chOff x="0" y="0"/>
          <a:chExt cx="0" cy="0"/>
        </a:xfrm>
      </p:grpSpPr>
      <p:sp>
        <p:nvSpPr>
          <p:cNvPr id="2" name="Content Placeholder 2"/>
          <p:cNvSpPr>
            <a:spLocks noGrp="1"/>
          </p:cNvSpPr>
          <p:nvPr/>
        </p:nvSpPr>
        <p:spPr bwMode="auto">
          <a:xfrm>
            <a:off x="438149" y="463062"/>
            <a:ext cx="11315700" cy="5340349"/>
          </a:xfrm>
          <a:prstGeom prst="rect">
            <a:avLst/>
          </a:prstGeom>
        </p:spPr>
        <p:txBody>
          <a:bodyPr vert="horz" lIns="121920" tIns="60960" rIns="121920" bIns="60960" rtlCol="0">
            <a:noAutofit/>
          </a:bodyPr>
          <a:lstStyle>
            <a:lvl1pPr marL="342900" indent="-342900" algn="l" defTabSz="914400">
              <a:spcBef>
                <a:spcPts val="0"/>
              </a:spcBef>
              <a:buFont typeface="Arial"/>
              <a:buChar char="•"/>
              <a:defRPr sz="2400">
                <a:solidFill>
                  <a:schemeClr val="tx1"/>
                </a:solidFill>
                <a:latin typeface="+mn-lt"/>
                <a:ea typeface="+mn-ea"/>
                <a:cs typeface="+mn-cs"/>
              </a:defRPr>
            </a:lvl1pPr>
            <a:lvl2pPr marL="742950" indent="-285750" algn="l" defTabSz="914400">
              <a:spcBef>
                <a:spcPts val="0"/>
              </a:spcBef>
              <a:buFont typeface="Arial"/>
              <a:buChar char="–"/>
              <a:defRPr sz="2000">
                <a:solidFill>
                  <a:schemeClr val="tx1"/>
                </a:solidFill>
                <a:latin typeface="+mn-lt"/>
                <a:ea typeface="+mn-ea"/>
                <a:cs typeface="+mn-cs"/>
              </a:defRPr>
            </a:lvl2pPr>
            <a:lvl3pPr marL="1027113" indent="-228600" algn="l" defTabSz="914400">
              <a:spcBef>
                <a:spcPts val="0"/>
              </a:spcBef>
              <a:buFont typeface="Arial"/>
              <a:buChar char="−"/>
              <a:defRPr sz="1800">
                <a:solidFill>
                  <a:schemeClr val="tx1"/>
                </a:solidFill>
                <a:latin typeface="+mn-lt"/>
                <a:ea typeface="+mn-ea"/>
                <a:cs typeface="+mn-cs"/>
              </a:defRPr>
            </a:lvl3pPr>
            <a:lvl4pPr marL="1600200" indent="-228600" algn="l" defTabSz="914400">
              <a:spcBef>
                <a:spcPts val="0"/>
              </a:spcBef>
              <a:buFont typeface="Arial"/>
              <a:buChar char="–"/>
              <a:defRPr sz="1800">
                <a:solidFill>
                  <a:schemeClr val="tx1"/>
                </a:solidFill>
                <a:latin typeface="+mn-lt"/>
                <a:ea typeface="+mn-ea"/>
                <a:cs typeface="+mn-cs"/>
              </a:defRPr>
            </a:lvl4pPr>
            <a:lvl5pPr marL="2057400" indent="-228600" algn="l" defTabSz="914400">
              <a:spcBef>
                <a:spcPts val="0"/>
              </a:spcBef>
              <a:buFont typeface="Arial"/>
              <a:buChar char="»"/>
              <a:defRPr sz="1800">
                <a:solidFill>
                  <a:schemeClr val="tx1"/>
                </a:solidFill>
                <a:latin typeface="+mn-lt"/>
                <a:ea typeface="+mn-ea"/>
                <a:cs typeface="+mn-cs"/>
              </a:defRPr>
            </a:lvl5pPr>
            <a:lvl6pPr marL="2514600" indent="-228600" algn="l" defTabSz="914400">
              <a:spcBef>
                <a:spcPts val="0"/>
              </a:spcBef>
              <a:buFont typeface="Arial"/>
              <a:buChar char="•"/>
              <a:defRPr sz="1800">
                <a:solidFill>
                  <a:schemeClr val="tx1"/>
                </a:solidFill>
                <a:latin typeface="+mn-lt"/>
                <a:ea typeface="+mn-ea"/>
                <a:cs typeface="+mn-cs"/>
              </a:defRPr>
            </a:lvl6pPr>
            <a:lvl7pPr marL="2971800" indent="-228600" algn="l" defTabSz="914400">
              <a:spcBef>
                <a:spcPts val="0"/>
              </a:spcBef>
              <a:buFont typeface="Arial"/>
              <a:buChar char="•"/>
              <a:defRPr sz="1800">
                <a:solidFill>
                  <a:schemeClr val="tx1"/>
                </a:solidFill>
                <a:latin typeface="+mn-lt"/>
                <a:ea typeface="+mn-ea"/>
                <a:cs typeface="+mn-cs"/>
              </a:defRPr>
            </a:lvl7pPr>
            <a:lvl8pPr marL="3429000" indent="-228600" algn="l" defTabSz="914400">
              <a:spcBef>
                <a:spcPts val="0"/>
              </a:spcBef>
              <a:buFont typeface="Arial"/>
              <a:buChar char="•"/>
              <a:defRPr sz="1800">
                <a:solidFill>
                  <a:schemeClr val="tx1"/>
                </a:solidFill>
                <a:latin typeface="+mn-lt"/>
                <a:ea typeface="+mn-ea"/>
                <a:cs typeface="+mn-cs"/>
              </a:defRPr>
            </a:lvl8pPr>
            <a:lvl9pPr marL="3886200" indent="-228600" algn="l" defTabSz="914400">
              <a:spcBef>
                <a:spcPts val="0"/>
              </a:spcBef>
              <a:buFont typeface="Arial"/>
              <a:buChar char="•"/>
              <a:defRPr sz="1800">
                <a:solidFill>
                  <a:schemeClr val="tx1"/>
                </a:solidFill>
                <a:latin typeface="+mn-lt"/>
                <a:ea typeface="+mn-ea"/>
                <a:cs typeface="+mn-cs"/>
              </a:defRPr>
            </a:lvl9pPr>
          </a:lstStyle>
          <a:p>
            <a:pPr>
              <a:buNone/>
              <a:defRPr/>
            </a:pPr>
            <a:r>
              <a:rPr sz="3200" b="1">
                <a:solidFill>
                  <a:schemeClr val="tx1"/>
                </a:solidFill>
              </a:rPr>
              <a:t>CONFIDENTIAL INFORMATION</a:t>
            </a:r>
            <a:endParaRPr/>
          </a:p>
          <a:p>
            <a:pPr marL="0" indent="0">
              <a:buNone/>
              <a:defRPr/>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endParaRPr/>
          </a:p>
          <a:p>
            <a:pPr>
              <a:buNone/>
              <a:defRPr/>
            </a:pPr>
            <a:r>
              <a:rPr>
                <a:solidFill>
                  <a:schemeClr val="tx1"/>
                </a:solidFill>
              </a:rPr>
              <a:t> </a:t>
            </a:r>
            <a:endParaRPr/>
          </a:p>
          <a:p>
            <a:pPr>
              <a:buNone/>
              <a:defRPr/>
            </a:pPr>
            <a:r>
              <a:rPr sz="3200" b="1">
                <a:solidFill>
                  <a:schemeClr val="tx1"/>
                </a:solidFill>
              </a:rPr>
              <a:t>IMPORTANT NOTICE</a:t>
            </a:r>
            <a:endParaRPr/>
          </a:p>
          <a:p>
            <a:pPr marL="0" indent="0">
              <a:buNone/>
              <a:defRPr/>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endParaRPr/>
          </a:p>
        </p:txBody>
      </p:sp>
      <p:sp>
        <p:nvSpPr>
          <p:cNvPr id="3"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Title Subtitle and Content Gray Bar">
    <p:spTree>
      <p:nvGrpSpPr>
        <p:cNvPr id="1" name=""/>
        <p:cNvGrpSpPr/>
        <p:nvPr/>
      </p:nvGrpSpPr>
      <p:grpSpPr bwMode="auto">
        <a:xfrm>
          <a:off x="0" y="0"/>
          <a:ext cx="0" cy="0"/>
          <a:chOff x="0" y="0"/>
          <a:chExt cx="0" cy="0"/>
        </a:xfrm>
      </p:grpSpPr>
      <p:sp>
        <p:nvSpPr>
          <p:cNvPr id="7" name="Rectangle 6"/>
          <p:cNvSpPr/>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nvPr>
        </p:nvSpPr>
        <p:spPr bwMode="auto">
          <a:xfrm>
            <a:off x="456555" y="1554480"/>
            <a:ext cx="11278243" cy="4846320"/>
          </a:xfrm>
        </p:spPr>
        <p:txBody>
          <a:bodyPr vert="horz" lIns="91440" tIns="45720" rIns="91440" bIns="45720" rtlCol="0">
            <a:noAutofit/>
          </a:bodyPr>
          <a:lstStyle>
            <a:lvl1pPr>
              <a:defRPr/>
            </a:lvl1pPr>
            <a:lvl2pPr>
              <a:defRPr/>
            </a:lvl2pPr>
            <a:lvl3pPr>
              <a:defRPr/>
            </a:lvl3pPr>
            <a:lvl4pPr>
              <a:defRPr/>
            </a:lvl4pPr>
            <a:lvl5pPr>
              <a:defRPr/>
            </a:lvl5pPr>
            <a:lvl6pPr>
              <a:defRPr/>
            </a:lvl6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4" name="Text Placeholder 6"/>
          <p:cNvSpPr>
            <a:spLocks noGrp="1"/>
          </p:cNvSpPr>
          <p:nvPr>
            <p:ph type="body" sz="quarter" idx="12" hasCustomPrompt="1"/>
          </p:nvPr>
        </p:nvSpPr>
        <p:spPr bwMode="auto">
          <a:xfrm>
            <a:off x="456555" y="1005839"/>
            <a:ext cx="11278243" cy="365760"/>
          </a:xfrm>
        </p:spPr>
        <p:txBody>
          <a:bodyPr>
            <a:noAutofit/>
          </a:bodyPr>
          <a:lstStyle>
            <a:lvl1pPr marL="0" indent="0">
              <a:spcBef>
                <a:spcPts val="0"/>
              </a:spcBef>
              <a:buFont typeface="Arial"/>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defRPr/>
            </a:pPr>
            <a:r>
              <a:t>Click to </a:t>
            </a:r>
            <a:r>
              <a:rPr lang="en-US"/>
              <a:t>a</a:t>
            </a:r>
            <a:r>
              <a:t>dd a </a:t>
            </a:r>
            <a:r>
              <a:rPr lang="en-US"/>
              <a:t>s</a:t>
            </a:r>
            <a:r>
              <a:t>ubtitle</a:t>
            </a:r>
          </a:p>
        </p:txBody>
      </p:sp>
      <p:sp>
        <p:nvSpPr>
          <p:cNvPr id="5" name="Title 4"/>
          <p:cNvSpPr>
            <a:spLocks noGrp="1"/>
          </p:cNvSpPr>
          <p:nvPr>
            <p:ph type="title" hasCustomPrompt="1"/>
          </p:nvPr>
        </p:nvSpPr>
        <p:spPr bwMode="auto"/>
        <p:txBody>
          <a:bodyPr/>
          <a:lstStyle>
            <a:lvl1pPr>
              <a:defRPr/>
            </a:lvl1pPr>
          </a:lstStyle>
          <a:p>
            <a:pPr>
              <a:defRPr/>
            </a:pPr>
            <a:r>
              <a:t>Click to Add a Title</a:t>
            </a:r>
          </a:p>
        </p:txBody>
      </p:sp>
      <p:sp>
        <p:nvSpPr>
          <p:cNvPr id="6" name="ConStatement"/>
          <p:cNvSpPr txBox="1"/>
          <p:nvPr/>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sz="800">
                <a:solidFill>
                  <a:srgbClr val="7F7F7F"/>
                </a:solidFill>
                <a:latin typeface="Arial"/>
              </a:rPr>
              <a:t>Synopsys Confidential Information</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Title and Content Gray Bar">
    <p:spTree>
      <p:nvGrpSpPr>
        <p:cNvPr id="1" name=""/>
        <p:cNvGrpSpPr/>
        <p:nvPr/>
      </p:nvGrpSpPr>
      <p:grpSpPr bwMode="auto">
        <a:xfrm>
          <a:off x="0" y="0"/>
          <a:ext cx="0" cy="0"/>
          <a:chOff x="0" y="0"/>
          <a:chExt cx="0" cy="0"/>
        </a:xfrm>
      </p:grpSpPr>
      <p:sp>
        <p:nvSpPr>
          <p:cNvPr id="7" name="Rectangle 6"/>
          <p:cNvSpPr/>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nvPr>
        </p:nvSpPr>
        <p:spPr bwMode="auto">
          <a:xfrm>
            <a:off x="456555" y="1554480"/>
            <a:ext cx="11278243" cy="4846320"/>
          </a:xfrm>
        </p:spPr>
        <p:txBody>
          <a:bodyPr vert="horz" lIns="91440" tIns="45720" rIns="91440" bIns="45720" rtlCol="0">
            <a:noAutofit/>
          </a:bodyPr>
          <a:lstStyle>
            <a:lvl1pPr>
              <a:defRPr/>
            </a:lvl1pPr>
            <a:lvl2pPr>
              <a:defRPr/>
            </a:lvl2pPr>
            <a:lvl3pPr>
              <a:defRPr/>
            </a:lvl3pPr>
            <a:lvl4pPr>
              <a:defRPr/>
            </a:lvl4pPr>
            <a:lvl5pPr>
              <a:defRPr/>
            </a:lvl5pPr>
            <a:lvl6pPr>
              <a:defRPr/>
            </a:lvl6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5" name="Title 4"/>
          <p:cNvSpPr>
            <a:spLocks noGrp="1"/>
          </p:cNvSpPr>
          <p:nvPr>
            <p:ph type="title" hasCustomPrompt="1"/>
          </p:nvPr>
        </p:nvSpPr>
        <p:spPr bwMode="auto"/>
        <p:txBody>
          <a:bodyPr/>
          <a:lstStyle>
            <a:lvl1pPr>
              <a:defRPr/>
            </a:lvl1pPr>
          </a:lstStyle>
          <a:p>
            <a:pPr>
              <a:defRPr/>
            </a:pPr>
            <a:r>
              <a:t>Click to Add a Title</a:t>
            </a:r>
          </a:p>
        </p:txBody>
      </p:sp>
      <p:sp>
        <p:nvSpPr>
          <p:cNvPr id="6" name="ConStatement"/>
          <p:cNvSpPr txBox="1"/>
          <p:nvPr/>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sz="800">
                <a:solidFill>
                  <a:srgbClr val="7F7F7F"/>
                </a:solidFill>
                <a:latin typeface="Arial"/>
              </a:rPr>
              <a:t>Synopsys Confidential Information</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Two Content Subtitle">
    <p:bg>
      <p:bgRef idx="1001">
        <a:schemeClr val="bg1"/>
      </p:bgRef>
    </p:bg>
    <p:spTree>
      <p:nvGrpSpPr>
        <p:cNvPr id="1" name=""/>
        <p:cNvGrpSpPr/>
        <p:nvPr/>
      </p:nvGrpSpPr>
      <p:grpSpPr bwMode="auto">
        <a:xfrm>
          <a:off x="0" y="0"/>
          <a:ext cx="0" cy="0"/>
          <a:chOff x="0" y="0"/>
          <a:chExt cx="0" cy="0"/>
        </a:xfrm>
      </p:grpSpPr>
      <p:sp>
        <p:nvSpPr>
          <p:cNvPr id="2" name="Title 1"/>
          <p:cNvSpPr>
            <a:spLocks noGrp="1"/>
          </p:cNvSpPr>
          <p:nvPr>
            <p:ph type="title" hasCustomPrompt="1"/>
          </p:nvPr>
        </p:nvSpPr>
        <p:spPr bwMode="auto"/>
        <p:txBody>
          <a:bodyPr/>
          <a:lstStyle/>
          <a:p>
            <a:pPr>
              <a:defRPr/>
            </a:pPr>
            <a:r>
              <a:t>Click to Add a Title</a:t>
            </a:r>
          </a:p>
        </p:txBody>
      </p:sp>
      <p:sp>
        <p:nvSpPr>
          <p:cNvPr id="3" name="Content Placeholder 2"/>
          <p:cNvSpPr>
            <a:spLocks noGrp="1"/>
          </p:cNvSpPr>
          <p:nvPr>
            <p:ph sz="half" idx="1" hasCustomPrompt="1"/>
          </p:nvPr>
        </p:nvSpPr>
        <p:spPr bwMode="auto">
          <a:xfrm>
            <a:off x="456555" y="1554480"/>
            <a:ext cx="5525116" cy="4846320"/>
          </a:xfrm>
        </p:spPr>
        <p:txBody>
          <a:bodyPr vert="horz" lIns="91440" tIns="45720" rIns="91440" bIns="45720" rtlCol="0">
            <a:noAutofit/>
          </a:bodyPr>
          <a:lstStyle>
            <a:lvl1pPr>
              <a:defRPr/>
            </a:lvl1pPr>
            <a:lvl2pPr>
              <a:defRPr/>
            </a:lvl2pPr>
            <a:lvl3pPr>
              <a:defRPr/>
            </a:lvl3pPr>
            <a:lvl4pPr>
              <a:defRPr/>
            </a:lvl4pPr>
            <a:lvl5pPr>
              <a:defRPr/>
            </a:lvl5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4" name="Content Placeholder 3"/>
          <p:cNvSpPr>
            <a:spLocks noGrp="1"/>
          </p:cNvSpPr>
          <p:nvPr>
            <p:ph sz="half" idx="2" hasCustomPrompt="1"/>
          </p:nvPr>
        </p:nvSpPr>
        <p:spPr bwMode="auto">
          <a:xfrm>
            <a:off x="6209681" y="1554480"/>
            <a:ext cx="5525116" cy="4846320"/>
          </a:xfrm>
        </p:spPr>
        <p:txBody>
          <a:bodyPr vert="horz" lIns="91440" tIns="45720" rIns="91440" bIns="45720" rtlCol="0">
            <a:noAutofit/>
          </a:bodyPr>
          <a:lstStyle>
            <a:lvl1pPr>
              <a:defRPr/>
            </a:lvl1pPr>
            <a:lvl2pPr>
              <a:defRPr/>
            </a:lvl2pPr>
            <a:lvl3pPr>
              <a:defRPr/>
            </a:lvl3pPr>
            <a:lvl4pPr>
              <a:defRPr/>
            </a:lvl4pPr>
            <a:lvl5pPr>
              <a:defRPr/>
            </a:lvl5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5" name="Text Placeholder 6"/>
          <p:cNvSpPr>
            <a:spLocks noGrp="1"/>
          </p:cNvSpPr>
          <p:nvPr>
            <p:ph type="body" sz="quarter" idx="12" hasCustomPrompt="1"/>
          </p:nvPr>
        </p:nvSpPr>
        <p:spPr bwMode="auto">
          <a:xfrm>
            <a:off x="456555" y="1005839"/>
            <a:ext cx="11278243" cy="365760"/>
          </a:xfrm>
        </p:spPr>
        <p:txBody>
          <a:bodyPr>
            <a:noAutofit/>
          </a:bodyPr>
          <a:lstStyle>
            <a:lvl1pPr marL="0" indent="0">
              <a:spcBef>
                <a:spcPts val="0"/>
              </a:spcBef>
              <a:buFont typeface="Arial"/>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defRPr/>
            </a:pPr>
            <a:r>
              <a:t>Click to </a:t>
            </a:r>
            <a:r>
              <a:rPr lang="en-US"/>
              <a:t>a</a:t>
            </a:r>
            <a:r>
              <a:t>dd a </a:t>
            </a:r>
            <a:r>
              <a:rPr lang="en-US"/>
              <a:t>s</a:t>
            </a:r>
            <a:r>
              <a:t>ubtitle</a:t>
            </a:r>
          </a:p>
        </p:txBody>
      </p:sp>
      <p:sp>
        <p:nvSpPr>
          <p:cNvPr id="6"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Title Subtitle Content Gray Bar">
    <p:spTree>
      <p:nvGrpSpPr>
        <p:cNvPr id="1" name=""/>
        <p:cNvGrpSpPr/>
        <p:nvPr/>
      </p:nvGrpSpPr>
      <p:grpSpPr bwMode="auto">
        <a:xfrm>
          <a:off x="0" y="0"/>
          <a:ext cx="0" cy="0"/>
          <a:chOff x="0" y="0"/>
          <a:chExt cx="0" cy="0"/>
        </a:xfrm>
      </p:grpSpPr>
      <p:sp>
        <p:nvSpPr>
          <p:cNvPr id="3" name="Rectangle 2"/>
          <p:cNvSpPr/>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nvPr>
        </p:nvSpPr>
        <p:spPr bwMode="auto">
          <a:xfrm>
            <a:off x="456555" y="1554480"/>
            <a:ext cx="7772400" cy="4846320"/>
          </a:xfrm>
        </p:spPr>
        <p:txBody>
          <a:bodyPr vert="horz" lIns="91440" tIns="45720" rIns="91440" bIns="45720" rtlCol="0">
            <a:noAutofit/>
          </a:bodyPr>
          <a:lstStyle>
            <a:lvl1pPr>
              <a:defRPr/>
            </a:lvl1pPr>
            <a:lvl2pPr>
              <a:defRPr/>
            </a:lvl2pPr>
            <a:lvl3pPr>
              <a:defRPr/>
            </a:lvl3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6" name="Content Placeholder 7"/>
          <p:cNvSpPr>
            <a:spLocks noGrp="1"/>
          </p:cNvSpPr>
          <p:nvPr>
            <p:ph sz="quarter" idx="11" hasCustomPrompt="1"/>
          </p:nvPr>
        </p:nvSpPr>
        <p:spPr bwMode="auto">
          <a:xfrm>
            <a:off x="8763322" y="686390"/>
            <a:ext cx="3200400" cy="5700328"/>
          </a:xfrm>
        </p:spPr>
        <p:txBody>
          <a:bodyPr anchor="ctr"/>
          <a:lstStyle>
            <a:lvl1pPr marL="173736" indent="-173736">
              <a:spcBef>
                <a:spcPts val="600"/>
              </a:spcBef>
              <a:buFont typeface="Arial"/>
              <a:buChar char="•"/>
              <a:defRPr sz="2000"/>
            </a:lvl1pPr>
            <a:lvl2pPr marL="512064" indent="-219456">
              <a:spcBef>
                <a:spcPts val="600"/>
              </a:spcBef>
              <a:buFont typeface="Arial"/>
              <a:buChar char="–"/>
              <a:defRPr/>
            </a:lvl2pPr>
            <a:lvl3pPr marL="804672" indent="-228600">
              <a:spcBef>
                <a:spcPts val="600"/>
              </a:spcBef>
              <a:buFont typeface="Arial"/>
              <a:buChar char="–"/>
              <a:defRPr/>
            </a:lvl3pPr>
            <a:lvl4pPr marL="1088136" indent="-219456">
              <a:spcBef>
                <a:spcPts val="336"/>
              </a:spcBef>
              <a:buFont typeface="Arial"/>
              <a:buChar char="–"/>
              <a:defRPr/>
            </a:lvl4pPr>
            <a:lvl5pPr marL="1088136" indent="-219456">
              <a:spcBef>
                <a:spcPts val="336"/>
              </a:spcBef>
              <a:buFont typeface="Arial"/>
              <a:buChar char="–"/>
              <a:defRPr/>
            </a:lvl5pPr>
            <a:lvl6pPr marL="1088136" indent="-219456">
              <a:spcBef>
                <a:spcPts val="336"/>
              </a:spcBef>
              <a:buFont typeface="Arial"/>
              <a:buChar char="–"/>
              <a:defRPr/>
            </a:lvl6pPr>
            <a:lvl7pPr marL="1088136" indent="-219456">
              <a:spcBef>
                <a:spcPts val="336"/>
              </a:spcBef>
              <a:buFont typeface="Arial"/>
              <a:buChar char="–"/>
              <a:defRPr/>
            </a:lvl7pPr>
            <a:lvl8pPr marL="1088136" indent="-219456">
              <a:spcBef>
                <a:spcPts val="336"/>
              </a:spcBef>
              <a:buFont typeface="Arial"/>
              <a:buChar char="–"/>
              <a:defRPr/>
            </a:lvl8pPr>
            <a:lvl9pPr marL="1088136" indent="-219456">
              <a:spcBef>
                <a:spcPts val="336"/>
              </a:spcBef>
              <a:buFont typeface="Arial"/>
              <a:buChar char="–"/>
              <a:defRPr/>
            </a:lvl9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a:p>
            <a:pPr lvl="5">
              <a:defRPr/>
            </a:pPr>
            <a:r>
              <a:t>Sixth level</a:t>
            </a:r>
          </a:p>
          <a:p>
            <a:pPr lvl="6">
              <a:defRPr/>
            </a:pPr>
            <a:r>
              <a:t>Seventh level</a:t>
            </a:r>
          </a:p>
          <a:p>
            <a:pPr lvl="7">
              <a:defRPr/>
            </a:pPr>
            <a:r>
              <a:t>Eighth level</a:t>
            </a:r>
          </a:p>
          <a:p>
            <a:pPr lvl="8">
              <a:defRPr/>
            </a:pPr>
            <a:r>
              <a:t>Ninth level</a:t>
            </a:r>
          </a:p>
        </p:txBody>
      </p:sp>
      <p:sp>
        <p:nvSpPr>
          <p:cNvPr id="7" name="Text Placeholder 6"/>
          <p:cNvSpPr>
            <a:spLocks noGrp="1"/>
          </p:cNvSpPr>
          <p:nvPr>
            <p:ph type="body" sz="quarter" idx="12" hasCustomPrompt="1"/>
          </p:nvPr>
        </p:nvSpPr>
        <p:spPr bwMode="auto">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defRPr/>
            </a:pPr>
            <a:r>
              <a:t>Click to </a:t>
            </a:r>
            <a:r>
              <a:rPr lang="en-US"/>
              <a:t>a</a:t>
            </a:r>
            <a:r>
              <a:t>dd a </a:t>
            </a:r>
            <a:r>
              <a:rPr lang="en-US"/>
              <a:t>s</a:t>
            </a:r>
            <a:r>
              <a:t>ubtitle</a:t>
            </a:r>
          </a:p>
        </p:txBody>
      </p:sp>
      <p:sp>
        <p:nvSpPr>
          <p:cNvPr id="8" name="TextBox 7"/>
          <p:cNvSpPr txBox="1"/>
          <p:nvPr/>
        </p:nvSpPr>
        <p:spPr bwMode="auto">
          <a:xfrm>
            <a:off x="10293026" y="6605399"/>
            <a:ext cx="1353017" cy="215444"/>
          </a:xfrm>
          <a:prstGeom prst="rect">
            <a:avLst/>
          </a:prstGeom>
          <a:noFill/>
        </p:spPr>
        <p:txBody>
          <a:bodyPr wrap="square" rtlCol="0">
            <a:spAutoFit/>
          </a:bodyPr>
          <a:lstStyle/>
          <a:p>
            <a:pPr>
              <a:defRPr/>
            </a:pPr>
            <a:r>
              <a:rPr sz="800">
                <a:solidFill>
                  <a:schemeClr val="tx1">
                    <a:lumMod val="50000"/>
                    <a:lumOff val="50000"/>
                  </a:schemeClr>
                </a:solidFill>
              </a:rPr>
              <a:t>© 20</a:t>
            </a:r>
            <a:r>
              <a:rPr lang="en-US" sz="800">
                <a:solidFill>
                  <a:schemeClr val="tx1">
                    <a:lumMod val="50000"/>
                    <a:lumOff val="50000"/>
                  </a:schemeClr>
                </a:solidFill>
              </a:rPr>
              <a:t>22</a:t>
            </a:r>
            <a:r>
              <a:rPr sz="800">
                <a:solidFill>
                  <a:schemeClr val="tx1">
                    <a:lumMod val="50000"/>
                    <a:lumOff val="50000"/>
                  </a:schemeClr>
                </a:solidFill>
              </a:rPr>
              <a:t> Synopsys, Inc. </a:t>
            </a:r>
            <a:endParaRPr/>
          </a:p>
        </p:txBody>
      </p:sp>
      <p:sp>
        <p:nvSpPr>
          <p:cNvPr id="9" name="TextBox 8"/>
          <p:cNvSpPr txBox="1"/>
          <p:nvPr/>
        </p:nvSpPr>
        <p:spPr bwMode="auto">
          <a:xfrm>
            <a:off x="11308403" y="6605399"/>
            <a:ext cx="853440" cy="215444"/>
          </a:xfrm>
          <a:prstGeom prst="rect">
            <a:avLst/>
          </a:prstGeom>
          <a:noFill/>
        </p:spPr>
        <p:txBody>
          <a:bodyPr wrap="square" rtlCol="0">
            <a:spAutoFit/>
          </a:bodyPr>
          <a:lstStyle/>
          <a:p>
            <a:pPr algn="ctr">
              <a:defRPr/>
            </a:pPr>
            <a:fld id="{CAE2347F-76BC-4690-80B5-B24BA0EA7B0A}" type="slidenum">
              <a:rPr sz="800">
                <a:solidFill>
                  <a:schemeClr val="tx1">
                    <a:lumMod val="50000"/>
                    <a:lumOff val="50000"/>
                  </a:schemeClr>
                </a:solidFill>
              </a:rPr>
              <a:pPr algn="ctr">
                <a:defRPr/>
              </a:pPr>
              <a:t>‹#›</a:t>
            </a:fld>
            <a:endParaRPr sz="800">
              <a:solidFill>
                <a:schemeClr val="tx1">
                  <a:lumMod val="50000"/>
                  <a:lumOff val="50000"/>
                </a:schemeClr>
              </a:solidFill>
            </a:endParaRPr>
          </a:p>
        </p:txBody>
      </p:sp>
      <p:sp>
        <p:nvSpPr>
          <p:cNvPr id="2" name="Title 1"/>
          <p:cNvSpPr>
            <a:spLocks noGrp="1"/>
          </p:cNvSpPr>
          <p:nvPr>
            <p:ph type="title" hasCustomPrompt="1"/>
          </p:nvPr>
        </p:nvSpPr>
        <p:spPr bwMode="auto">
          <a:xfrm>
            <a:off x="457200" y="0"/>
            <a:ext cx="7772400" cy="1005840"/>
          </a:xfrm>
        </p:spPr>
        <p:txBody>
          <a:bodyPr/>
          <a:lstStyle>
            <a:lvl1pPr>
              <a:defRPr/>
            </a:lvl1pPr>
          </a:lstStyle>
          <a:p>
            <a:pPr>
              <a:defRPr/>
            </a:pPr>
            <a:r>
              <a:t>Click to Add a Title</a:t>
            </a:r>
          </a:p>
        </p:txBody>
      </p:sp>
      <p:sp>
        <p:nvSpPr>
          <p:cNvPr id="10"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hank you">
    <p:spTree>
      <p:nvGrpSpPr>
        <p:cNvPr id="1" name=""/>
        <p:cNvGrpSpPr/>
        <p:nvPr/>
      </p:nvGrpSpPr>
      <p:grpSpPr bwMode="auto">
        <a:xfrm>
          <a:off x="0" y="0"/>
          <a:ext cx="0" cy="0"/>
          <a:chOff x="0" y="0"/>
          <a:chExt cx="0" cy="0"/>
        </a:xfrm>
      </p:grpSpPr>
      <p:pic>
        <p:nvPicPr>
          <p:cNvPr id="6" name="Picture 5"/>
          <p:cNvPicPr>
            <a:picLocks noChangeAspect="1"/>
          </p:cNvPicPr>
          <p:nvPr/>
        </p:nvPicPr>
        <p:blipFill>
          <a:blip r:embed="rId2"/>
          <a:stretch/>
        </p:blipFill>
        <p:spPr bwMode="auto">
          <a:xfrm>
            <a:off x="0" y="3909847"/>
            <a:ext cx="12192000" cy="2948153"/>
          </a:xfrm>
          <a:prstGeom prst="rect">
            <a:avLst/>
          </a:prstGeom>
        </p:spPr>
      </p:pic>
      <p:sp>
        <p:nvSpPr>
          <p:cNvPr id="8" name="TextBox 7"/>
          <p:cNvSpPr txBox="1"/>
          <p:nvPr/>
        </p:nvSpPr>
        <p:spPr bwMode="auto">
          <a:xfrm>
            <a:off x="3333602" y="2619969"/>
            <a:ext cx="5524797" cy="923330"/>
          </a:xfrm>
          <a:prstGeom prst="rect">
            <a:avLst/>
          </a:prstGeom>
          <a:noFill/>
        </p:spPr>
        <p:txBody>
          <a:bodyPr wrap="square" rtlCol="0">
            <a:spAutoFit/>
          </a:bodyPr>
          <a:lstStyle/>
          <a:p>
            <a:pPr algn="ctr">
              <a:defRPr/>
            </a:pPr>
            <a:r>
              <a:rPr sz="5400" b="1">
                <a:solidFill>
                  <a:schemeClr val="accent1"/>
                </a:solidFill>
              </a:rPr>
              <a:t>Thank You</a:t>
            </a:r>
            <a:endParaRPr/>
          </a:p>
        </p:txBody>
      </p:sp>
      <p:pic>
        <p:nvPicPr>
          <p:cNvPr id="5" name="Graphic 4"/>
          <p:cNvPicPr>
            <a:picLocks noChangeAspect="1"/>
          </p:cNvPicPr>
          <p:nvPr userDrawn="1"/>
        </p:nvPicPr>
        <p:blipFill>
          <a:blip r:embed="rId3"/>
          <a:stretch/>
        </p:blipFill>
        <p:spPr bwMode="auto">
          <a:xfrm>
            <a:off x="10153577" y="347267"/>
            <a:ext cx="1829194" cy="584326"/>
          </a:xfrm>
          <a:prstGeom prst="rect">
            <a:avLst/>
          </a:prstGeom>
        </p:spPr>
      </p:pic>
      <p:pic>
        <p:nvPicPr>
          <p:cNvPr id="9" name="Picture 8" descr="Logo&#10;&#10;Description automatically generated"/>
          <p:cNvPicPr>
            <a:picLocks noChangeAspect="1"/>
          </p:cNvPicPr>
          <p:nvPr userDrawn="1"/>
        </p:nvPicPr>
        <p:blipFill>
          <a:blip r:embed="rId4"/>
          <a:stretch/>
        </p:blipFill>
        <p:spPr bwMode="auto">
          <a:xfrm>
            <a:off x="209228" y="344036"/>
            <a:ext cx="1776329" cy="69022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End logo">
    <p:spTree>
      <p:nvGrpSpPr>
        <p:cNvPr id="1" name=""/>
        <p:cNvGrpSpPr/>
        <p:nvPr/>
      </p:nvGrpSpPr>
      <p:grpSpPr bwMode="auto">
        <a:xfrm>
          <a:off x="0" y="0"/>
          <a:ext cx="0" cy="0"/>
          <a:chOff x="0" y="0"/>
          <a:chExt cx="0" cy="0"/>
        </a:xfrm>
      </p:grpSpPr>
      <p:pic>
        <p:nvPicPr>
          <p:cNvPr id="4" name="Graphic 3"/>
          <p:cNvPicPr>
            <a:picLocks noChangeAspect="1"/>
          </p:cNvPicPr>
          <p:nvPr/>
        </p:nvPicPr>
        <p:blipFill>
          <a:blip r:embed="rId2"/>
          <a:stretch/>
        </p:blipFill>
        <p:spPr bwMode="auto">
          <a:xfrm>
            <a:off x="4068674" y="2760785"/>
            <a:ext cx="4183610" cy="133643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838200" y="6356354"/>
            <a:ext cx="2743200" cy="365125"/>
          </a:xfrm>
          <a:prstGeom prst="rect">
            <a:avLst/>
          </a:prstGeom>
        </p:spPr>
        <p:txBody>
          <a:bodyPr/>
          <a:lstStyle/>
          <a:p>
            <a:fld id="{93322563-B9D7-4451-A5D6-FC46E2854340}" type="datetime1">
              <a:rPr lang="zh-TW" altLang="en-US" smtClean="0"/>
              <a:t>2022/7/25</a:t>
            </a:fld>
            <a:endParaRPr lang="zh-TW" altLang="en-US"/>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0600" y="6356354"/>
            <a:ext cx="2743200" cy="365125"/>
          </a:xfrm>
          <a:prstGeom prst="rect">
            <a:avLst/>
          </a:prstGeom>
        </p:spPr>
        <p:txBody>
          <a:bodyPr/>
          <a:lstStyle/>
          <a:p>
            <a:fld id="{574F5785-2B3F-4D34-8F43-1677498B27C6}" type="slidenum">
              <a:rPr lang="zh-TW" altLang="en-US" smtClean="0"/>
              <a:t>‹#›</a:t>
            </a:fld>
            <a:endParaRPr lang="zh-TW" altLang="en-US"/>
          </a:p>
        </p:txBody>
      </p:sp>
    </p:spTree>
    <p:extLst>
      <p:ext uri="{BB962C8B-B14F-4D97-AF65-F5344CB8AC3E}">
        <p14:creationId xmlns:p14="http://schemas.microsoft.com/office/powerpoint/2010/main" val="3238110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Synopsys Title Slide">
    <p:spTree>
      <p:nvGrpSpPr>
        <p:cNvPr id="1" name=""/>
        <p:cNvGrpSpPr/>
        <p:nvPr/>
      </p:nvGrpSpPr>
      <p:grpSpPr bwMode="auto">
        <a:xfrm>
          <a:off x="0" y="0"/>
          <a:ext cx="0" cy="0"/>
          <a:chOff x="0" y="0"/>
          <a:chExt cx="0" cy="0"/>
        </a:xfrm>
      </p:grpSpPr>
      <p:pic>
        <p:nvPicPr>
          <p:cNvPr id="12" name="Picture 11"/>
          <p:cNvPicPr>
            <a:picLocks noChangeAspect="1"/>
          </p:cNvPicPr>
          <p:nvPr/>
        </p:nvPicPr>
        <p:blipFill>
          <a:blip r:embed="rId2"/>
          <a:stretch/>
        </p:blipFill>
        <p:spPr bwMode="auto">
          <a:xfrm>
            <a:off x="0" y="3909847"/>
            <a:ext cx="12192000" cy="2948153"/>
          </a:xfrm>
          <a:prstGeom prst="rect">
            <a:avLst/>
          </a:prstGeom>
        </p:spPr>
      </p:pic>
      <p:sp>
        <p:nvSpPr>
          <p:cNvPr id="8" name="Text Placeholder 15"/>
          <p:cNvSpPr>
            <a:spLocks noGrp="1"/>
          </p:cNvSpPr>
          <p:nvPr>
            <p:ph type="body" sz="quarter" idx="10" hasCustomPrompt="1"/>
          </p:nvPr>
        </p:nvSpPr>
        <p:spPr bwMode="auto">
          <a:xfrm>
            <a:off x="456698" y="3981717"/>
            <a:ext cx="6333569" cy="731520"/>
          </a:xfrm>
        </p:spPr>
        <p:txBody>
          <a:bodyPr anchor="b">
            <a:normAutofit/>
          </a:bodyPr>
          <a:lstStyle>
            <a:lvl1pPr marL="0" indent="0" algn="l">
              <a:buNone/>
              <a:defRPr sz="2400">
                <a:solidFill>
                  <a:schemeClr val="tx1"/>
                </a:solidFill>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defRPr/>
            </a:pPr>
            <a:r>
              <a:t>Click to </a:t>
            </a:r>
            <a:r>
              <a:rPr lang="en-US"/>
              <a:t>A</a:t>
            </a:r>
            <a:r>
              <a:t>dd Name and Title</a:t>
            </a:r>
          </a:p>
        </p:txBody>
      </p:sp>
      <p:sp>
        <p:nvSpPr>
          <p:cNvPr id="9" name="Text Placeholder 18"/>
          <p:cNvSpPr>
            <a:spLocks noGrp="1"/>
          </p:cNvSpPr>
          <p:nvPr>
            <p:ph type="body" sz="quarter" idx="11" hasCustomPrompt="1"/>
          </p:nvPr>
        </p:nvSpPr>
        <p:spPr bwMode="auto">
          <a:xfrm>
            <a:off x="456555" y="4724812"/>
            <a:ext cx="6333569" cy="396815"/>
          </a:xfrm>
        </p:spPr>
        <p:txBody>
          <a:bodyPr anchor="b">
            <a:normAutofit/>
          </a:bodyPr>
          <a:lstStyle>
            <a:lvl1pPr algn="l">
              <a:buNone/>
              <a:defRPr sz="2000">
                <a:solidFill>
                  <a:schemeClr val="tx1"/>
                </a:solidFill>
              </a:defRPr>
            </a:lvl1pPr>
          </a:lstStyle>
          <a:p>
            <a:pPr lvl="0">
              <a:defRPr/>
            </a:pPr>
            <a:r>
              <a:t>Click to</a:t>
            </a:r>
            <a:r>
              <a:rPr lang="en-US"/>
              <a:t> Add a </a:t>
            </a:r>
            <a:r>
              <a:t>Date</a:t>
            </a:r>
          </a:p>
        </p:txBody>
      </p:sp>
      <p:sp>
        <p:nvSpPr>
          <p:cNvPr id="21" name="Subtitle 2"/>
          <p:cNvSpPr>
            <a:spLocks noGrp="1"/>
          </p:cNvSpPr>
          <p:nvPr>
            <p:ph type="subTitle" idx="1" hasCustomPrompt="1"/>
          </p:nvPr>
        </p:nvSpPr>
        <p:spPr bwMode="auto">
          <a:xfrm>
            <a:off x="456556" y="2982484"/>
            <a:ext cx="11278565" cy="990600"/>
          </a:xfrm>
        </p:spPr>
        <p:txBody>
          <a:bodyPr>
            <a:normAutofit/>
          </a:bodyPr>
          <a:lstStyle>
            <a:lvl1pPr marL="0" indent="0" algn="l">
              <a:buNone/>
              <a:defRPr sz="28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t>Click to </a:t>
            </a:r>
            <a:r>
              <a:rPr lang="en-US"/>
              <a:t>a</a:t>
            </a:r>
            <a:r>
              <a:t>dd a </a:t>
            </a:r>
            <a:r>
              <a:rPr lang="en-US"/>
              <a:t>s</a:t>
            </a:r>
            <a:r>
              <a:t>ubtitle</a:t>
            </a:r>
          </a:p>
        </p:txBody>
      </p:sp>
      <p:sp>
        <p:nvSpPr>
          <p:cNvPr id="22" name="Title 1"/>
          <p:cNvSpPr>
            <a:spLocks noGrp="1"/>
          </p:cNvSpPr>
          <p:nvPr>
            <p:ph type="ctrTitle" hasCustomPrompt="1"/>
          </p:nvPr>
        </p:nvSpPr>
        <p:spPr bwMode="auto">
          <a:xfrm>
            <a:off x="456555" y="1147394"/>
            <a:ext cx="11278567" cy="1828800"/>
          </a:xfrm>
        </p:spPr>
        <p:txBody>
          <a:bodyPr anchor="b">
            <a:normAutofit/>
          </a:bodyPr>
          <a:lstStyle>
            <a:lvl1pPr algn="l">
              <a:defRPr sz="3600">
                <a:solidFill>
                  <a:schemeClr val="accent1"/>
                </a:solidFill>
              </a:defRPr>
            </a:lvl1pPr>
          </a:lstStyle>
          <a:p>
            <a:pPr>
              <a:defRPr/>
            </a:pPr>
            <a:r>
              <a:t>Click to Add a Title</a:t>
            </a:r>
          </a:p>
        </p:txBody>
      </p:sp>
      <p:pic>
        <p:nvPicPr>
          <p:cNvPr id="10" name="Graphic 9"/>
          <p:cNvPicPr>
            <a:picLocks noChangeAspect="1"/>
          </p:cNvPicPr>
          <p:nvPr/>
        </p:nvPicPr>
        <p:blipFill>
          <a:blip r:embed="rId3"/>
          <a:stretch/>
        </p:blipFill>
        <p:spPr bwMode="auto">
          <a:xfrm>
            <a:off x="10153577" y="347267"/>
            <a:ext cx="1829194" cy="584326"/>
          </a:xfrm>
          <a:prstGeom prst="rect">
            <a:avLst/>
          </a:prstGeom>
        </p:spPr>
      </p:pic>
      <p:pic>
        <p:nvPicPr>
          <p:cNvPr id="3" name="Picture 2" descr="Logo&#10;&#10;Description automatically generated"/>
          <p:cNvPicPr>
            <a:picLocks noChangeAspect="1"/>
          </p:cNvPicPr>
          <p:nvPr userDrawn="1"/>
        </p:nvPicPr>
        <p:blipFill>
          <a:blip r:embed="rId4"/>
          <a:stretch/>
        </p:blipFill>
        <p:spPr bwMode="auto">
          <a:xfrm>
            <a:off x="209228" y="344036"/>
            <a:ext cx="1776329" cy="69022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Agenda">
    <p:spTree>
      <p:nvGrpSpPr>
        <p:cNvPr id="1" name=""/>
        <p:cNvGrpSpPr/>
        <p:nvPr/>
      </p:nvGrpSpPr>
      <p:grpSpPr bwMode="auto">
        <a:xfrm>
          <a:off x="0" y="0"/>
          <a:ext cx="0" cy="0"/>
          <a:chOff x="0" y="0"/>
          <a:chExt cx="0" cy="0"/>
        </a:xfrm>
      </p:grpSpPr>
      <p:sp>
        <p:nvSpPr>
          <p:cNvPr id="5" name="Rectangle 4"/>
          <p:cNvSpPr/>
          <p:nvPr/>
        </p:nvSpPr>
        <p:spPr bwMode="auto">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a:p>
        </p:txBody>
      </p:sp>
      <p:sp>
        <p:nvSpPr>
          <p:cNvPr id="2" name="Title 1"/>
          <p:cNvSpPr>
            <a:spLocks noGrp="1"/>
          </p:cNvSpPr>
          <p:nvPr>
            <p:ph type="title" hasCustomPrompt="1"/>
          </p:nvPr>
        </p:nvSpPr>
        <p:spPr bwMode="auto">
          <a:xfrm>
            <a:off x="456876" y="921262"/>
            <a:ext cx="10319341" cy="1368459"/>
          </a:xfrm>
        </p:spPr>
        <p:txBody>
          <a:bodyPr anchor="ctr">
            <a:normAutofit/>
          </a:bodyPr>
          <a:lstStyle>
            <a:lvl1pPr>
              <a:defRPr sz="3600">
                <a:solidFill>
                  <a:schemeClr val="accent1"/>
                </a:solidFill>
              </a:defRPr>
            </a:lvl1pPr>
          </a:lstStyle>
          <a:p>
            <a:pPr>
              <a:defRPr/>
            </a:pPr>
            <a:r>
              <a:t>Click to add Agenda</a:t>
            </a:r>
            <a:r>
              <a:rPr lang="en-US"/>
              <a:t> Title</a:t>
            </a:r>
            <a:endParaRPr/>
          </a:p>
        </p:txBody>
      </p:sp>
      <p:sp>
        <p:nvSpPr>
          <p:cNvPr id="7" name="Text Placeholder 6"/>
          <p:cNvSpPr>
            <a:spLocks noGrp="1"/>
          </p:cNvSpPr>
          <p:nvPr>
            <p:ph type="body" sz="quarter" idx="10" hasCustomPrompt="1"/>
          </p:nvPr>
        </p:nvSpPr>
        <p:spPr bwMode="auto">
          <a:xfrm>
            <a:off x="456876" y="2409824"/>
            <a:ext cx="11278243" cy="3990976"/>
          </a:xfrm>
        </p:spPr>
        <p:txBody>
          <a:bodyPr>
            <a:normAutofit/>
          </a:bodyPr>
          <a:lstStyle>
            <a:lvl1pPr marL="228600" indent="-228600">
              <a:spcBef>
                <a:spcPts val="600"/>
              </a:spcBef>
              <a:spcAft>
                <a:spcPts val="0"/>
              </a:spcAft>
              <a:buClr>
                <a:schemeClr val="tx1"/>
              </a:buClr>
              <a:buFont typeface="Arial"/>
              <a:buChar char="•"/>
              <a:defRPr sz="2800">
                <a:solidFill>
                  <a:schemeClr val="tx1"/>
                </a:solidFill>
              </a:defRPr>
            </a:lvl1pPr>
            <a:lvl2pPr marL="512064" indent="-219456">
              <a:buClr>
                <a:schemeClr val="tx1"/>
              </a:buClr>
              <a:buFont typeface="Arial"/>
              <a:buChar char="•"/>
              <a:defRPr sz="2400">
                <a:solidFill>
                  <a:schemeClr val="tx1"/>
                </a:solidFill>
              </a:defRPr>
            </a:lvl2pPr>
            <a:lvl3pPr marL="804672" indent="-228600">
              <a:buClr>
                <a:schemeClr val="tx1"/>
              </a:buClr>
              <a:buFont typeface="Arial"/>
              <a:buChar char="•"/>
              <a:defRPr sz="2000">
                <a:solidFill>
                  <a:schemeClr val="tx1"/>
                </a:solidFill>
              </a:defRPr>
            </a:lvl3pPr>
            <a:lvl4pPr marL="1088136" indent="-219456">
              <a:buClr>
                <a:schemeClr val="tx1"/>
              </a:buClr>
              <a:buFont typeface="Arial"/>
              <a:buChar char="•"/>
              <a:defRPr sz="1800">
                <a:solidFill>
                  <a:schemeClr val="tx1"/>
                </a:solidFill>
              </a:defRPr>
            </a:lvl4pPr>
            <a:lvl5pPr marL="1088136" indent="-219456">
              <a:buClr>
                <a:schemeClr val="tx1"/>
              </a:buClr>
              <a:buFont typeface="Arial"/>
              <a:buChar char="•"/>
              <a:defRPr sz="1800">
                <a:solidFill>
                  <a:schemeClr val="tx1"/>
                </a:solidFill>
              </a:defRPr>
            </a:lvl5pPr>
            <a:lvl6pPr marL="1088136" indent="-219456">
              <a:buClr>
                <a:schemeClr val="tx1"/>
              </a:buClr>
              <a:buFont typeface="Arial"/>
              <a:buChar char="•"/>
              <a:defRPr sz="1800"/>
            </a:lvl6pPr>
            <a:lvl7pPr marL="1088136" indent="-219456">
              <a:buClr>
                <a:schemeClr val="tx1"/>
              </a:buClr>
              <a:buFont typeface="Arial"/>
              <a:buChar char="•"/>
              <a:defRPr sz="1800"/>
            </a:lvl7pPr>
            <a:lvl8pPr marL="1088136" indent="-219456">
              <a:buClr>
                <a:schemeClr val="tx1"/>
              </a:buClr>
              <a:buFont typeface="Arial"/>
              <a:buChar char="•"/>
              <a:defRPr sz="1800"/>
            </a:lvl8pPr>
            <a:lvl9pPr marL="1088136" indent="-219456">
              <a:buClr>
                <a:schemeClr val="tx1"/>
              </a:buClr>
              <a:buFont typeface="Arial"/>
              <a:buChar char="•"/>
              <a:defRPr sz="1800"/>
            </a:lvl9pPr>
          </a:lstStyle>
          <a:p>
            <a:pPr lvl="0">
              <a:defRPr/>
            </a:pPr>
            <a:r>
              <a:t>Agenda item</a:t>
            </a:r>
          </a:p>
          <a:p>
            <a:pPr lvl="1">
              <a:defRPr/>
            </a:pPr>
            <a:r>
              <a:t>Second level</a:t>
            </a:r>
          </a:p>
          <a:p>
            <a:pPr lvl="2">
              <a:defRPr/>
            </a:pPr>
            <a:r>
              <a:t>Third level</a:t>
            </a:r>
          </a:p>
          <a:p>
            <a:pPr lvl="3">
              <a:defRPr/>
            </a:pPr>
            <a:r>
              <a:t>Fourth level</a:t>
            </a:r>
          </a:p>
          <a:p>
            <a:pPr lvl="4">
              <a:defRPr/>
            </a:pPr>
            <a:r>
              <a:t>Fifth level</a:t>
            </a:r>
          </a:p>
          <a:p>
            <a:pPr lvl="5">
              <a:defRPr/>
            </a:pPr>
            <a:r>
              <a:t>Six</a:t>
            </a:r>
          </a:p>
          <a:p>
            <a:pPr lvl="6">
              <a:defRPr/>
            </a:pPr>
            <a:r>
              <a:t>Seven</a:t>
            </a:r>
          </a:p>
          <a:p>
            <a:pPr lvl="7">
              <a:defRPr/>
            </a:pPr>
            <a:r>
              <a:t>Eight</a:t>
            </a:r>
          </a:p>
          <a:p>
            <a:pPr lvl="8">
              <a:defRPr/>
            </a:pPr>
            <a:r>
              <a:rPr lang="en-US"/>
              <a:t>N</a:t>
            </a:r>
            <a:r>
              <a:t>ine</a:t>
            </a:r>
          </a:p>
        </p:txBody>
      </p:sp>
      <p:pic>
        <p:nvPicPr>
          <p:cNvPr id="8" name="Picture 7"/>
          <p:cNvPicPr>
            <a:picLocks noChangeAspect="1"/>
          </p:cNvPicPr>
          <p:nvPr/>
        </p:nvPicPr>
        <p:blipFill>
          <a:blip r:embed="rId2"/>
          <a:stretch/>
        </p:blipFill>
        <p:spPr bwMode="auto">
          <a:xfrm>
            <a:off x="10829622" y="921262"/>
            <a:ext cx="1362376" cy="1368459"/>
          </a:xfrm>
          <a:prstGeom prst="rect">
            <a:avLst/>
          </a:prstGeom>
        </p:spPr>
      </p:pic>
      <p:sp>
        <p:nvSpPr>
          <p:cNvPr id="6"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8" name="Rectangle 7"/>
          <p:cNvSpPr/>
          <p:nvPr/>
        </p:nvSpPr>
        <p:spPr bwMode="auto">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sz="1800"/>
          </a:p>
        </p:txBody>
      </p:sp>
      <p:pic>
        <p:nvPicPr>
          <p:cNvPr id="9" name="Picture 8"/>
          <p:cNvPicPr>
            <a:picLocks noChangeAspect="1"/>
          </p:cNvPicPr>
          <p:nvPr/>
        </p:nvPicPr>
        <p:blipFill>
          <a:blip r:embed="rId2"/>
          <a:stretch/>
        </p:blipFill>
        <p:spPr bwMode="auto">
          <a:xfrm>
            <a:off x="10856088" y="921262"/>
            <a:ext cx="1339461" cy="3200400"/>
          </a:xfrm>
          <a:prstGeom prst="rect">
            <a:avLst/>
          </a:prstGeom>
        </p:spPr>
      </p:pic>
      <p:sp>
        <p:nvSpPr>
          <p:cNvPr id="2" name="Title 1"/>
          <p:cNvSpPr>
            <a:spLocks noGrp="1"/>
          </p:cNvSpPr>
          <p:nvPr>
            <p:ph type="title" hasCustomPrompt="1"/>
          </p:nvPr>
        </p:nvSpPr>
        <p:spPr bwMode="auto">
          <a:xfrm>
            <a:off x="456877" y="1617298"/>
            <a:ext cx="10319339" cy="1001323"/>
          </a:xfrm>
        </p:spPr>
        <p:txBody>
          <a:bodyPr anchor="b">
            <a:normAutofit/>
          </a:bodyPr>
          <a:lstStyle>
            <a:lvl1pPr>
              <a:defRPr sz="3600">
                <a:solidFill>
                  <a:schemeClr val="accent1"/>
                </a:solidFill>
              </a:defRPr>
            </a:lvl1pPr>
          </a:lstStyle>
          <a:p>
            <a:pPr>
              <a:defRPr/>
            </a:pPr>
            <a:r>
              <a:t>Click to add Section Header</a:t>
            </a:r>
          </a:p>
        </p:txBody>
      </p:sp>
      <p:sp>
        <p:nvSpPr>
          <p:cNvPr id="3" name="Text Placeholder 2"/>
          <p:cNvSpPr>
            <a:spLocks noGrp="1"/>
          </p:cNvSpPr>
          <p:nvPr>
            <p:ph type="body" idx="1" hasCustomPrompt="1"/>
          </p:nvPr>
        </p:nvSpPr>
        <p:spPr bwMode="auto">
          <a:xfrm>
            <a:off x="456877" y="2618620"/>
            <a:ext cx="10319339" cy="1202753"/>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t>Click to </a:t>
            </a:r>
            <a:r>
              <a:rPr lang="en-US"/>
              <a:t>a</a:t>
            </a:r>
            <a:r>
              <a:t>dd a </a:t>
            </a:r>
            <a:r>
              <a:rPr lang="en-US"/>
              <a:t>s</a:t>
            </a:r>
            <a:r>
              <a:t>ubtitle</a:t>
            </a:r>
          </a:p>
        </p:txBody>
      </p:sp>
      <p:sp>
        <p:nvSpPr>
          <p:cNvPr id="6" name="ConStatement"/>
          <p:cNvSpPr txBox="1"/>
          <p:nvPr/>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sz="800">
                <a:solidFill>
                  <a:srgbClr val="7F7F7F"/>
                </a:solidFill>
                <a:latin typeface="Arial"/>
              </a:rPr>
              <a:t>Synopsys Confidential Information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Title Only">
    <p:spTree>
      <p:nvGrpSpPr>
        <p:cNvPr id="1" name=""/>
        <p:cNvGrpSpPr/>
        <p:nvPr/>
      </p:nvGrpSpPr>
      <p:grpSpPr bwMode="auto">
        <a:xfrm>
          <a:off x="0" y="0"/>
          <a:ext cx="0" cy="0"/>
          <a:chOff x="0" y="0"/>
          <a:chExt cx="0" cy="0"/>
        </a:xfrm>
      </p:grpSpPr>
      <p:sp>
        <p:nvSpPr>
          <p:cNvPr id="3" name="Title 2"/>
          <p:cNvSpPr>
            <a:spLocks noGrp="1"/>
          </p:cNvSpPr>
          <p:nvPr>
            <p:ph type="title" hasCustomPrompt="1"/>
          </p:nvPr>
        </p:nvSpPr>
        <p:spPr bwMode="auto">
          <a:xfrm>
            <a:off x="457200" y="-1"/>
            <a:ext cx="11277922" cy="1005840"/>
          </a:xfrm>
        </p:spPr>
        <p:txBody>
          <a:bodyPr/>
          <a:lstStyle>
            <a:lvl1pPr>
              <a:defRPr/>
            </a:lvl1pPr>
          </a:lstStyle>
          <a:p>
            <a:pPr>
              <a:defRPr/>
            </a:pPr>
            <a:r>
              <a:t>Click to Add a Title</a:t>
            </a:r>
          </a:p>
        </p:txBody>
      </p:sp>
      <p:sp>
        <p:nvSpPr>
          <p:cNvPr id="4"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Title and Subtitle">
    <p:spTree>
      <p:nvGrpSpPr>
        <p:cNvPr id="1" name=""/>
        <p:cNvGrpSpPr/>
        <p:nvPr/>
      </p:nvGrpSpPr>
      <p:grpSpPr bwMode="auto">
        <a:xfrm>
          <a:off x="0" y="0"/>
          <a:ext cx="0" cy="0"/>
          <a:chOff x="0" y="0"/>
          <a:chExt cx="0" cy="0"/>
        </a:xfrm>
      </p:grpSpPr>
      <p:sp>
        <p:nvSpPr>
          <p:cNvPr id="2" name="Title 1"/>
          <p:cNvSpPr>
            <a:spLocks noGrp="1"/>
          </p:cNvSpPr>
          <p:nvPr>
            <p:ph type="title" hasCustomPrompt="1"/>
          </p:nvPr>
        </p:nvSpPr>
        <p:spPr bwMode="auto"/>
        <p:txBody>
          <a:bodyPr/>
          <a:lstStyle>
            <a:lvl1pPr>
              <a:defRPr/>
            </a:lvl1pPr>
          </a:lstStyle>
          <a:p>
            <a:pPr>
              <a:defRPr/>
            </a:pPr>
            <a:r>
              <a:t>Click to Add a Title</a:t>
            </a:r>
          </a:p>
        </p:txBody>
      </p:sp>
      <p:sp>
        <p:nvSpPr>
          <p:cNvPr id="3" name="Text Placeholder 6"/>
          <p:cNvSpPr>
            <a:spLocks noGrp="1"/>
          </p:cNvSpPr>
          <p:nvPr>
            <p:ph type="body" sz="quarter" idx="12" hasCustomPrompt="1"/>
          </p:nvPr>
        </p:nvSpPr>
        <p:spPr bwMode="auto">
          <a:xfrm>
            <a:off x="456555" y="1005839"/>
            <a:ext cx="11278243" cy="365760"/>
          </a:xfrm>
        </p:spPr>
        <p:txBody>
          <a:bodyPr>
            <a:noAutofit/>
          </a:bodyPr>
          <a:lstStyle>
            <a:lvl1pPr marL="0" indent="0">
              <a:spcBef>
                <a:spcPts val="0"/>
              </a:spcBef>
              <a:buFont typeface="Arial"/>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defRPr/>
            </a:pPr>
            <a:r>
              <a:t>Click to </a:t>
            </a:r>
            <a:r>
              <a:rPr lang="en-US"/>
              <a:t>a</a:t>
            </a:r>
            <a:r>
              <a:t>dd a </a:t>
            </a:r>
            <a:r>
              <a:rPr lang="en-US"/>
              <a:t>s</a:t>
            </a:r>
            <a:r>
              <a:t>ubtitle</a:t>
            </a:r>
          </a:p>
        </p:txBody>
      </p:sp>
      <p:sp>
        <p:nvSpPr>
          <p:cNvPr id="4"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Title Subtitle and Content">
    <p:spTree>
      <p:nvGrpSpPr>
        <p:cNvPr id="1" name=""/>
        <p:cNvGrpSpPr/>
        <p:nvPr/>
      </p:nvGrpSpPr>
      <p:grpSpPr bwMode="auto">
        <a:xfrm>
          <a:off x="0" y="0"/>
          <a:ext cx="0" cy="0"/>
          <a:chOff x="0" y="0"/>
          <a:chExt cx="0" cy="0"/>
        </a:xfrm>
      </p:grpSpPr>
      <p:sp>
        <p:nvSpPr>
          <p:cNvPr id="3" name="Content Placeholder 2"/>
          <p:cNvSpPr>
            <a:spLocks noGrp="1"/>
          </p:cNvSpPr>
          <p:nvPr>
            <p:ph idx="1" hasCustomPrompt="1"/>
          </p:nvPr>
        </p:nvSpPr>
        <p:spPr bwMode="auto">
          <a:xfrm>
            <a:off x="456555" y="1554480"/>
            <a:ext cx="11278243" cy="4846320"/>
          </a:xfrm>
        </p:spPr>
        <p:txBody>
          <a:bodyPr vert="horz" lIns="91440" tIns="45720" rIns="91440" bIns="45720" rtlCol="0">
            <a:noAutofit/>
          </a:bodyPr>
          <a:lstStyle>
            <a:lvl1pPr>
              <a:defRPr/>
            </a:lvl1pPr>
            <a:lvl2pPr>
              <a:defRPr/>
            </a:lvl2pPr>
            <a:lvl3pPr>
              <a:defRPr/>
            </a:lvl3pPr>
            <a:lvl4pPr>
              <a:defRPr/>
            </a:lvl4pPr>
            <a:lvl5pPr>
              <a:defRPr/>
            </a:lvl5pPr>
            <a:lvl6pPr>
              <a:defRPr/>
            </a:lvl6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4" name="Text Placeholder 6"/>
          <p:cNvSpPr>
            <a:spLocks noGrp="1"/>
          </p:cNvSpPr>
          <p:nvPr>
            <p:ph type="body" sz="quarter" idx="12" hasCustomPrompt="1"/>
          </p:nvPr>
        </p:nvSpPr>
        <p:spPr bwMode="auto">
          <a:xfrm>
            <a:off x="456555" y="1005839"/>
            <a:ext cx="11278243" cy="365760"/>
          </a:xfrm>
        </p:spPr>
        <p:txBody>
          <a:bodyPr>
            <a:noAutofit/>
          </a:bodyPr>
          <a:lstStyle>
            <a:lvl1pPr marL="0" indent="0">
              <a:spcBef>
                <a:spcPts val="0"/>
              </a:spcBef>
              <a:buFont typeface="Arial"/>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defRPr/>
            </a:pPr>
            <a:r>
              <a:t>Click to </a:t>
            </a:r>
            <a:r>
              <a:rPr lang="en-US"/>
              <a:t>a</a:t>
            </a:r>
            <a:r>
              <a:t>dd a </a:t>
            </a:r>
            <a:r>
              <a:rPr lang="en-US"/>
              <a:t>s</a:t>
            </a:r>
            <a:r>
              <a:t>ubtitle</a:t>
            </a:r>
            <a:r>
              <a:rPr lang="en-US"/>
              <a:t> </a:t>
            </a:r>
            <a:endParaRPr/>
          </a:p>
        </p:txBody>
      </p:sp>
      <p:sp>
        <p:nvSpPr>
          <p:cNvPr id="5" name="Title 4"/>
          <p:cNvSpPr>
            <a:spLocks noGrp="1"/>
          </p:cNvSpPr>
          <p:nvPr>
            <p:ph type="title" hasCustomPrompt="1"/>
          </p:nvPr>
        </p:nvSpPr>
        <p:spPr bwMode="auto"/>
        <p:txBody>
          <a:bodyPr/>
          <a:lstStyle>
            <a:lvl1pPr>
              <a:defRPr/>
            </a:lvl1pPr>
          </a:lstStyle>
          <a:p>
            <a:pPr>
              <a:defRPr/>
            </a:pPr>
            <a:r>
              <a:t>Click to Add a Title</a:t>
            </a:r>
          </a:p>
        </p:txBody>
      </p:sp>
      <p:sp>
        <p:nvSpPr>
          <p:cNvPr id="6" name="ConStatement"/>
          <p:cNvSpPr txBox="1"/>
          <p:nvPr userDrawn="1"/>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lang="en-US" sz="800">
                <a:solidFill>
                  <a:srgbClr val="7F7F7F"/>
                </a:solidFill>
                <a:latin typeface="Arial"/>
              </a:rPr>
              <a:t>Synopsys Confidential Information</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Title and Content">
    <p:spTree>
      <p:nvGrpSpPr>
        <p:cNvPr id="1" name=""/>
        <p:cNvGrpSpPr/>
        <p:nvPr/>
      </p:nvGrpSpPr>
      <p:grpSpPr bwMode="auto">
        <a:xfrm>
          <a:off x="0" y="0"/>
          <a:ext cx="0" cy="0"/>
          <a:chOff x="0" y="0"/>
          <a:chExt cx="0" cy="0"/>
        </a:xfrm>
      </p:grpSpPr>
      <p:sp>
        <p:nvSpPr>
          <p:cNvPr id="3" name="Content Placeholder 2"/>
          <p:cNvSpPr>
            <a:spLocks noGrp="1"/>
          </p:cNvSpPr>
          <p:nvPr>
            <p:ph idx="1" hasCustomPrompt="1"/>
          </p:nvPr>
        </p:nvSpPr>
        <p:spPr bwMode="auto">
          <a:xfrm>
            <a:off x="456555" y="1554480"/>
            <a:ext cx="11278243" cy="4846320"/>
          </a:xfrm>
        </p:spPr>
        <p:txBody>
          <a:bodyPr vert="horz" lIns="91440" tIns="45720" rIns="91440" bIns="45720" rtlCol="0">
            <a:noAutofit/>
          </a:bodyPr>
          <a:lstStyle>
            <a:lvl1pPr>
              <a:defRPr/>
            </a:lvl1pPr>
            <a:lvl2pPr>
              <a:defRPr/>
            </a:lvl2pPr>
            <a:lvl3pPr>
              <a:defRPr/>
            </a:lvl3pPr>
            <a:lvl4pPr>
              <a:defRPr/>
            </a:lvl4pPr>
            <a:lvl5pPr>
              <a:defRPr/>
            </a:lvl5pPr>
            <a:lvl6pPr>
              <a:defRPr/>
            </a:lvl6pPr>
          </a:lstStyle>
          <a:p>
            <a:pPr lvl="0">
              <a:defRPr/>
            </a:pPr>
            <a:r>
              <a:t>Click to add text or choose an icon below to insert other content</a:t>
            </a:r>
          </a:p>
          <a:p>
            <a:pPr lvl="1">
              <a:defRPr/>
            </a:pPr>
            <a:r>
              <a:t>Second level</a:t>
            </a:r>
          </a:p>
          <a:p>
            <a:pPr lvl="2">
              <a:defRPr/>
            </a:pPr>
            <a:r>
              <a:t>Third level</a:t>
            </a:r>
          </a:p>
          <a:p>
            <a:pPr lvl="3">
              <a:defRPr/>
            </a:pPr>
            <a:r>
              <a:t>Fourth level</a:t>
            </a:r>
          </a:p>
          <a:p>
            <a:pPr lvl="4">
              <a:defRPr/>
            </a:pPr>
            <a:r>
              <a:t>Fifth level</a:t>
            </a:r>
          </a:p>
        </p:txBody>
      </p:sp>
      <p:sp>
        <p:nvSpPr>
          <p:cNvPr id="5" name="Title 4"/>
          <p:cNvSpPr>
            <a:spLocks noGrp="1"/>
          </p:cNvSpPr>
          <p:nvPr>
            <p:ph type="title" hasCustomPrompt="1"/>
          </p:nvPr>
        </p:nvSpPr>
        <p:spPr bwMode="auto"/>
        <p:txBody>
          <a:bodyPr/>
          <a:lstStyle>
            <a:lvl1pPr>
              <a:defRPr/>
            </a:lvl1pPr>
          </a:lstStyle>
          <a:p>
            <a:pPr>
              <a:defRPr/>
            </a:pPr>
            <a:r>
              <a:t>Click to Add a Title</a:t>
            </a:r>
          </a:p>
        </p:txBody>
      </p:sp>
      <p:sp>
        <p:nvSpPr>
          <p:cNvPr id="6" name="ConStatement"/>
          <p:cNvSpPr txBox="1"/>
          <p:nvPr/>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sz="800">
                <a:solidFill>
                  <a:srgbClr val="7F7F7F"/>
                </a:solidFill>
                <a:latin typeface="Arial"/>
              </a:rPr>
              <a:t>Synopsys Confidential Information</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Title Subtitle and Gray Bar">
    <p:spTree>
      <p:nvGrpSpPr>
        <p:cNvPr id="1" name=""/>
        <p:cNvGrpSpPr/>
        <p:nvPr/>
      </p:nvGrpSpPr>
      <p:grpSpPr bwMode="auto">
        <a:xfrm>
          <a:off x="0" y="0"/>
          <a:ext cx="0" cy="0"/>
          <a:chOff x="0" y="0"/>
          <a:chExt cx="0" cy="0"/>
        </a:xfrm>
      </p:grpSpPr>
      <p:sp>
        <p:nvSpPr>
          <p:cNvPr id="7" name="Rectangle 6"/>
          <p:cNvSpPr/>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6"/>
          <p:cNvSpPr>
            <a:spLocks noGrp="1"/>
          </p:cNvSpPr>
          <p:nvPr>
            <p:ph type="body" sz="quarter" idx="12" hasCustomPrompt="1"/>
          </p:nvPr>
        </p:nvSpPr>
        <p:spPr bwMode="auto">
          <a:xfrm>
            <a:off x="456555" y="1005839"/>
            <a:ext cx="11278243" cy="365760"/>
          </a:xfrm>
        </p:spPr>
        <p:txBody>
          <a:bodyPr>
            <a:noAutofit/>
          </a:bodyPr>
          <a:lstStyle>
            <a:lvl1pPr marL="0" indent="0">
              <a:spcBef>
                <a:spcPts val="0"/>
              </a:spcBef>
              <a:buFont typeface="Arial"/>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defRPr/>
            </a:pPr>
            <a:r>
              <a:t>Click to </a:t>
            </a:r>
            <a:r>
              <a:rPr lang="en-US"/>
              <a:t>a</a:t>
            </a:r>
            <a:r>
              <a:t>dd a </a:t>
            </a:r>
            <a:r>
              <a:rPr lang="en-US"/>
              <a:t>s</a:t>
            </a:r>
            <a:r>
              <a:t>ubtitle</a:t>
            </a:r>
          </a:p>
        </p:txBody>
      </p:sp>
      <p:sp>
        <p:nvSpPr>
          <p:cNvPr id="5" name="Title 4"/>
          <p:cNvSpPr>
            <a:spLocks noGrp="1"/>
          </p:cNvSpPr>
          <p:nvPr>
            <p:ph type="title" hasCustomPrompt="1"/>
          </p:nvPr>
        </p:nvSpPr>
        <p:spPr bwMode="auto"/>
        <p:txBody>
          <a:bodyPr/>
          <a:lstStyle>
            <a:lvl1pPr>
              <a:defRPr/>
            </a:lvl1pPr>
          </a:lstStyle>
          <a:p>
            <a:pPr>
              <a:defRPr/>
            </a:pPr>
            <a:r>
              <a:t>Click to Add a Title</a:t>
            </a:r>
          </a:p>
        </p:txBody>
      </p:sp>
      <p:sp>
        <p:nvSpPr>
          <p:cNvPr id="6" name="ConStatement"/>
          <p:cNvSpPr txBox="1"/>
          <p:nvPr/>
        </p:nvSpPr>
        <p:spPr bwMode="auto">
          <a:xfrm>
            <a:off x="2921000" y="6590224"/>
            <a:ext cx="6350000" cy="245794"/>
          </a:xfrm>
          <a:prstGeom prst="rect">
            <a:avLst/>
          </a:prstGeom>
          <a:noFill/>
        </p:spPr>
        <p:txBody>
          <a:bodyPr vert="horz" wrap="none" lIns="91440" tIns="45720" rIns="91440" bIns="45720" rtlCol="0" anchor="ctr">
            <a:noAutofit/>
          </a:bodyPr>
          <a:lstStyle/>
          <a:p>
            <a:pPr algn="ctr">
              <a:defRPr/>
            </a:pPr>
            <a:r>
              <a:rPr sz="800">
                <a:solidFill>
                  <a:srgbClr val="7F7F7F"/>
                </a:solidFill>
                <a:latin typeface="Arial"/>
              </a:rPr>
              <a:t>Synopsys Confidential Information</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457200" y="0"/>
            <a:ext cx="11277922" cy="1005840"/>
          </a:xfrm>
          <a:prstGeom prst="rect">
            <a:avLst/>
          </a:prstGeom>
        </p:spPr>
        <p:txBody>
          <a:bodyPr vert="horz" lIns="91440" tIns="45720" rIns="91440" bIns="45720" rtlCol="0" anchor="b">
            <a:noAutofit/>
          </a:bodyPr>
          <a:lstStyle/>
          <a:p>
            <a:pPr>
              <a:defRPr/>
            </a:pPr>
            <a:r>
              <a:rPr lang="en-US"/>
              <a:t>Click to edit Master title style</a:t>
            </a:r>
            <a:endParaRPr/>
          </a:p>
        </p:txBody>
      </p:sp>
      <p:sp>
        <p:nvSpPr>
          <p:cNvPr id="3" name="Text Placeholder 2"/>
          <p:cNvSpPr>
            <a:spLocks noGrp="1"/>
          </p:cNvSpPr>
          <p:nvPr>
            <p:ph type="body" idx="1"/>
          </p:nvPr>
        </p:nvSpPr>
        <p:spPr bwMode="auto">
          <a:xfrm>
            <a:off x="456555" y="1554480"/>
            <a:ext cx="11278243" cy="4846320"/>
          </a:xfrm>
          <a:prstGeom prst="rect">
            <a:avLst/>
          </a:prstGeom>
        </p:spPr>
        <p:txBody>
          <a:bodyPr vert="horz" lIns="91440" tIns="45720" rIns="91440" bIns="45720" rtlCol="0">
            <a:no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 name="TextBox 7"/>
          <p:cNvSpPr txBox="1"/>
          <p:nvPr/>
        </p:nvSpPr>
        <p:spPr bwMode="auto">
          <a:xfrm>
            <a:off x="10293026" y="6605399"/>
            <a:ext cx="1353017" cy="215444"/>
          </a:xfrm>
          <a:prstGeom prst="rect">
            <a:avLst/>
          </a:prstGeom>
          <a:noFill/>
        </p:spPr>
        <p:txBody>
          <a:bodyPr wrap="square" rtlCol="0">
            <a:spAutoFit/>
          </a:bodyPr>
          <a:lstStyle/>
          <a:p>
            <a:pPr>
              <a:defRPr/>
            </a:pPr>
            <a:r>
              <a:rPr sz="800">
                <a:solidFill>
                  <a:schemeClr val="tx1">
                    <a:lumMod val="50000"/>
                    <a:lumOff val="50000"/>
                  </a:schemeClr>
                </a:solidFill>
              </a:rPr>
              <a:t>© 20</a:t>
            </a:r>
            <a:r>
              <a:rPr lang="en-US" sz="800">
                <a:solidFill>
                  <a:schemeClr val="tx1">
                    <a:lumMod val="50000"/>
                    <a:lumOff val="50000"/>
                  </a:schemeClr>
                </a:solidFill>
              </a:rPr>
              <a:t>22</a:t>
            </a:r>
            <a:r>
              <a:rPr sz="800">
                <a:solidFill>
                  <a:schemeClr val="tx1">
                    <a:lumMod val="50000"/>
                    <a:lumOff val="50000"/>
                  </a:schemeClr>
                </a:solidFill>
              </a:rPr>
              <a:t> Synopsys, Inc. </a:t>
            </a:r>
            <a:endParaRPr/>
          </a:p>
        </p:txBody>
      </p:sp>
      <p:sp>
        <p:nvSpPr>
          <p:cNvPr id="9" name="TextBox 8"/>
          <p:cNvSpPr txBox="1"/>
          <p:nvPr/>
        </p:nvSpPr>
        <p:spPr bwMode="auto">
          <a:xfrm>
            <a:off x="11308403" y="6605399"/>
            <a:ext cx="853440" cy="215444"/>
          </a:xfrm>
          <a:prstGeom prst="rect">
            <a:avLst/>
          </a:prstGeom>
          <a:noFill/>
        </p:spPr>
        <p:txBody>
          <a:bodyPr wrap="square" rtlCol="0">
            <a:spAutoFit/>
          </a:bodyPr>
          <a:lstStyle/>
          <a:p>
            <a:pPr algn="ctr">
              <a:defRPr/>
            </a:pPr>
            <a:fld id="{CAE2347F-76BC-4690-80B5-B24BA0EA7B0A}" type="slidenum">
              <a:rPr sz="800">
                <a:solidFill>
                  <a:schemeClr val="tx1">
                    <a:lumMod val="50000"/>
                    <a:lumOff val="50000"/>
                  </a:schemeClr>
                </a:solidFill>
              </a:rPr>
              <a:pPr algn="ctr">
                <a:defRPr/>
              </a:pPr>
              <a:t>‹#›</a:t>
            </a:fld>
            <a:endParaRPr sz="800">
              <a:solidFill>
                <a:schemeClr val="tx1">
                  <a:lumMod val="50000"/>
                  <a:lumOff val="50000"/>
                </a:schemeClr>
              </a:solidFill>
            </a:endParaRPr>
          </a:p>
        </p:txBody>
      </p:sp>
      <p:sp>
        <p:nvSpPr>
          <p:cNvPr id="24" name="Freeform: Shape 23"/>
          <p:cNvSpPr/>
          <p:nvPr/>
        </p:nvSpPr>
        <p:spPr bwMode="auto">
          <a:xfrm>
            <a:off x="-1587"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extrusionOk="0">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sz="1800"/>
          </a:p>
        </p:txBody>
      </p:sp>
      <p:grpSp>
        <p:nvGrpSpPr>
          <p:cNvPr id="20" name="Group 19"/>
          <p:cNvGrpSpPr/>
          <p:nvPr/>
        </p:nvGrpSpPr>
        <p:grpSpPr bwMode="auto">
          <a:xfrm>
            <a:off x="521037" y="6675438"/>
            <a:ext cx="629606" cy="136522"/>
            <a:chOff x="973138" y="5000626"/>
            <a:chExt cx="3506788" cy="760412"/>
          </a:xfrm>
          <a:solidFill>
            <a:schemeClr val="accent1"/>
          </a:solidFill>
        </p:grpSpPr>
        <p:sp>
          <p:nvSpPr>
            <p:cNvPr id="21" name="Freeform 6"/>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extrusionOk="0">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22" name="Freeform 7"/>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extrusionOk="0">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23" name="Freeform 8"/>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extrusionOk="0">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38" name="Freeform 9"/>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extrusionOk="0">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39" name="Freeform 10"/>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extrusionOk="0">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0" name="Freeform 11"/>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extrusionOk="0">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1" name="Freeform 12"/>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extrusionOk="0">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2" name="Freeform 13"/>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extrusionOk="0">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3" name="Freeform 14"/>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extrusionOk="0">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4" name="Freeform 15"/>
            <p:cNvSpPr/>
            <p:nvPr/>
          </p:nvSpPr>
          <p:spPr bwMode="auto">
            <a:xfrm>
              <a:off x="1817687"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extrusionOk="0">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sp>
          <p:nvSpPr>
            <p:cNvPr id="45" name="Freeform 16"/>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extrusionOk="0">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a:lnSpc>
          <a:spcPct val="100000"/>
        </a:lnSpc>
        <a:spcBef>
          <a:spcPts val="0"/>
        </a:spcBef>
        <a:buNone/>
        <a:defRPr sz="3200" b="0">
          <a:solidFill>
            <a:schemeClr val="tx1"/>
          </a:solidFill>
          <a:latin typeface="+mj-lt"/>
          <a:ea typeface="+mj-ea"/>
          <a:cs typeface="+mj-cs"/>
        </a:defRPr>
      </a:lvl1pPr>
    </p:titleStyle>
    <p:bodyStyle>
      <a:lvl1pPr marL="173736" indent="-173736" algn="l" defTabSz="914400">
        <a:lnSpc>
          <a:spcPct val="100000"/>
        </a:lnSpc>
        <a:spcBef>
          <a:spcPts val="600"/>
        </a:spcBef>
        <a:buClr>
          <a:schemeClr val="tx1"/>
        </a:buClr>
        <a:buFont typeface="Arial"/>
        <a:buChar char="•"/>
        <a:defRPr sz="2000">
          <a:solidFill>
            <a:schemeClr val="tx1"/>
          </a:solidFill>
          <a:latin typeface="+mn-lt"/>
          <a:ea typeface="+mn-ea"/>
          <a:cs typeface="+mn-cs"/>
        </a:defRPr>
      </a:lvl1pPr>
      <a:lvl2pPr marL="512064" indent="-219456" algn="l" defTabSz="914400">
        <a:lnSpc>
          <a:spcPct val="100000"/>
        </a:lnSpc>
        <a:spcBef>
          <a:spcPts val="600"/>
        </a:spcBef>
        <a:buClr>
          <a:schemeClr val="tx1"/>
        </a:buClr>
        <a:buFont typeface="Arial"/>
        <a:buChar char="–"/>
        <a:defRPr sz="1800">
          <a:solidFill>
            <a:schemeClr val="tx1"/>
          </a:solidFill>
          <a:latin typeface="+mn-lt"/>
          <a:ea typeface="+mn-ea"/>
          <a:cs typeface="+mn-cs"/>
        </a:defRPr>
      </a:lvl2pPr>
      <a:lvl3pPr marL="804672" indent="-228600" algn="l" defTabSz="914400">
        <a:lnSpc>
          <a:spcPct val="100000"/>
        </a:lnSpc>
        <a:spcBef>
          <a:spcPts val="600"/>
        </a:spcBef>
        <a:buClr>
          <a:schemeClr val="tx1"/>
        </a:buClr>
        <a:buFont typeface="Arial"/>
        <a:buChar char="–"/>
        <a:defRPr sz="1600">
          <a:solidFill>
            <a:schemeClr val="tx1"/>
          </a:solidFill>
          <a:latin typeface="+mn-lt"/>
          <a:ea typeface="+mn-ea"/>
          <a:cs typeface="+mn-cs"/>
        </a:defRPr>
      </a:lvl3pPr>
      <a:lvl4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4pPr>
      <a:lvl5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5pPr>
      <a:lvl6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6pPr>
      <a:lvl7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7pPr>
      <a:lvl8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8pPr>
      <a:lvl9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9pPr>
    </p:bodyStyle>
    <p:other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tPOsxX0Oops"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 name="Text Placeholder 1"/>
          <p:cNvSpPr txBox="1"/>
          <p:nvPr/>
        </p:nvSpPr>
        <p:spPr bwMode="auto">
          <a:xfrm>
            <a:off x="608955" y="3789040"/>
            <a:ext cx="9798498" cy="2880320"/>
          </a:xfrm>
          <a:prstGeom prst="rect">
            <a:avLst/>
          </a:prstGeom>
        </p:spPr>
        <p:txBody>
          <a:bodyPr vertOverflow="overflow" horzOverflow="clip" vert="horz" wrap="square" lIns="91440" tIns="45720" rIns="91440" bIns="45720" numCol="1" spcCol="0" rtlCol="0" fromWordArt="0" anchor="b" anchorCtr="0" forceAA="0" compatLnSpc="0">
            <a:normAutofit fontScale="85000" lnSpcReduction="20000"/>
          </a:bodyPr>
          <a:lstStyle>
            <a:lvl1pPr marL="0" indent="0" algn="l" defTabSz="914400">
              <a:lnSpc>
                <a:spcPct val="100000"/>
              </a:lnSpc>
              <a:spcBef>
                <a:spcPts val="600"/>
              </a:spcBef>
              <a:buClr>
                <a:schemeClr val="tx1"/>
              </a:buClr>
              <a:buFont typeface="Arial"/>
              <a:buNone/>
              <a:defRPr sz="2400">
                <a:solidFill>
                  <a:schemeClr val="tx1"/>
                </a:solidFill>
                <a:latin typeface="+mn-lt"/>
                <a:ea typeface="+mn-ea"/>
                <a:cs typeface="+mn-cs"/>
              </a:defRPr>
            </a:lvl1pPr>
            <a:lvl2pPr marL="0" indent="0" algn="ctr" defTabSz="914400">
              <a:lnSpc>
                <a:spcPct val="100000"/>
              </a:lnSpc>
              <a:spcBef>
                <a:spcPts val="600"/>
              </a:spcBef>
              <a:buClr>
                <a:schemeClr val="tx1"/>
              </a:buClr>
              <a:buFont typeface="Arial"/>
              <a:buNone/>
              <a:defRPr sz="1800">
                <a:solidFill>
                  <a:schemeClr val="tx1">
                    <a:lumMod val="65000"/>
                    <a:lumOff val="35000"/>
                  </a:schemeClr>
                </a:solidFill>
                <a:latin typeface="+mn-lt"/>
                <a:ea typeface="+mn-ea"/>
                <a:cs typeface="+mn-cs"/>
              </a:defRPr>
            </a:lvl2pPr>
            <a:lvl3pPr marL="804672" indent="-228600" algn="ctr" defTabSz="914400">
              <a:lnSpc>
                <a:spcPct val="100000"/>
              </a:lnSpc>
              <a:spcBef>
                <a:spcPts val="600"/>
              </a:spcBef>
              <a:buClr>
                <a:schemeClr val="tx1"/>
              </a:buClr>
              <a:buFont typeface="Arial"/>
              <a:buChar char="–"/>
              <a:defRPr sz="1600">
                <a:solidFill>
                  <a:schemeClr val="tx1">
                    <a:lumMod val="65000"/>
                    <a:lumOff val="35000"/>
                  </a:schemeClr>
                </a:solidFill>
                <a:latin typeface="+mn-lt"/>
                <a:ea typeface="+mn-ea"/>
                <a:cs typeface="+mn-cs"/>
              </a:defRPr>
            </a:lvl3pPr>
            <a:lvl4pPr marL="1088136" indent="-219456" algn="ctr" defTabSz="914400">
              <a:lnSpc>
                <a:spcPct val="100000"/>
              </a:lnSpc>
              <a:spcBef>
                <a:spcPts val="336"/>
              </a:spcBef>
              <a:buClr>
                <a:schemeClr val="tx1"/>
              </a:buClr>
              <a:buFont typeface="Arial"/>
              <a:buChar char="–"/>
              <a:defRPr sz="1400">
                <a:solidFill>
                  <a:schemeClr val="tx1">
                    <a:lumMod val="65000"/>
                    <a:lumOff val="35000"/>
                  </a:schemeClr>
                </a:solidFill>
                <a:latin typeface="+mn-lt"/>
                <a:ea typeface="+mn-ea"/>
                <a:cs typeface="+mn-cs"/>
              </a:defRPr>
            </a:lvl4pPr>
            <a:lvl5pPr marL="1088136" indent="-219456" algn="ctr" defTabSz="914400">
              <a:lnSpc>
                <a:spcPct val="100000"/>
              </a:lnSpc>
              <a:spcBef>
                <a:spcPts val="336"/>
              </a:spcBef>
              <a:buClr>
                <a:schemeClr val="tx1"/>
              </a:buClr>
              <a:buFont typeface="Arial"/>
              <a:buChar char="–"/>
              <a:defRPr sz="1400">
                <a:solidFill>
                  <a:schemeClr val="tx1">
                    <a:lumMod val="65000"/>
                    <a:lumOff val="35000"/>
                  </a:schemeClr>
                </a:solidFill>
                <a:latin typeface="+mn-lt"/>
                <a:ea typeface="+mn-ea"/>
                <a:cs typeface="+mn-cs"/>
              </a:defRPr>
            </a:lvl5pPr>
            <a:lvl6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6pPr>
            <a:lvl7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7pPr>
            <a:lvl8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8pPr>
            <a:lvl9pPr marL="1088136" indent="-219456" algn="l" defTabSz="914400">
              <a:lnSpc>
                <a:spcPct val="100000"/>
              </a:lnSpc>
              <a:spcBef>
                <a:spcPts val="336"/>
              </a:spcBef>
              <a:buClr>
                <a:schemeClr val="tx1"/>
              </a:buClr>
              <a:buFont typeface="Arial"/>
              <a:buChar char="–"/>
              <a:defRPr sz="1400">
                <a:solidFill>
                  <a:schemeClr val="tx1"/>
                </a:solidFill>
                <a:latin typeface="+mn-lt"/>
                <a:ea typeface="+mn-ea"/>
                <a:cs typeface="+mn-cs"/>
              </a:defRPr>
            </a:lvl9pPr>
          </a:lstStyle>
          <a:p>
            <a:pPr>
              <a:defRPr/>
            </a:pPr>
            <a:r>
              <a:rPr lang="zh-TW" altLang="en-US" sz="2000" b="1" dirty="0" smtClean="0">
                <a:solidFill>
                  <a:schemeClr val="tx1">
                    <a:lumMod val="75000"/>
                    <a:lumOff val="25000"/>
                  </a:schemeClr>
                </a:solidFill>
              </a:rPr>
              <a:t>組名</a:t>
            </a:r>
            <a:endParaRPr lang="en-US" altLang="zh-TW" sz="2000" b="1" dirty="0" smtClean="0">
              <a:solidFill>
                <a:schemeClr val="tx1">
                  <a:lumMod val="75000"/>
                  <a:lumOff val="25000"/>
                </a:schemeClr>
              </a:solidFill>
            </a:endParaRPr>
          </a:p>
          <a:p>
            <a:pPr>
              <a:defRPr/>
            </a:pPr>
            <a:r>
              <a:rPr lang="zh-TW" altLang="en-US" sz="2000" dirty="0">
                <a:solidFill>
                  <a:schemeClr val="tx1">
                    <a:lumMod val="75000"/>
                    <a:lumOff val="25000"/>
                  </a:schemeClr>
                </a:solidFill>
              </a:rPr>
              <a:t>仰望星空</a:t>
            </a:r>
            <a:endParaRPr lang="en-US" altLang="zh-TW" sz="2000" dirty="0" smtClean="0">
              <a:solidFill>
                <a:schemeClr val="tx1">
                  <a:lumMod val="75000"/>
                  <a:lumOff val="25000"/>
                </a:schemeClr>
              </a:solidFill>
            </a:endParaRPr>
          </a:p>
          <a:p>
            <a:pPr>
              <a:defRPr/>
            </a:pPr>
            <a:r>
              <a:rPr lang="zh-TW" sz="2000" b="1" dirty="0" smtClean="0">
                <a:solidFill>
                  <a:schemeClr val="tx1">
                    <a:lumMod val="75000"/>
                    <a:lumOff val="25000"/>
                  </a:schemeClr>
                </a:solidFill>
              </a:rPr>
              <a:t>報告人</a:t>
            </a:r>
            <a:endParaRPr sz="2000" b="1" dirty="0">
              <a:solidFill>
                <a:schemeClr val="tx1">
                  <a:lumMod val="75000"/>
                  <a:lumOff val="25000"/>
                </a:schemeClr>
              </a:solidFill>
            </a:endParaRPr>
          </a:p>
          <a:p>
            <a:pPr>
              <a:defRPr/>
            </a:pPr>
            <a:r>
              <a:rPr lang="en-US" sz="1800" dirty="0" err="1">
                <a:solidFill>
                  <a:schemeClr val="tx1">
                    <a:lumMod val="75000"/>
                    <a:lumOff val="25000"/>
                  </a:schemeClr>
                </a:solidFill>
              </a:rPr>
              <a:t>國立中正大學</a:t>
            </a:r>
            <a:r>
              <a:rPr lang="en-US" sz="1800" dirty="0">
                <a:solidFill>
                  <a:schemeClr val="tx1">
                    <a:lumMod val="75000"/>
                    <a:lumOff val="25000"/>
                  </a:schemeClr>
                </a:solidFill>
              </a:rPr>
              <a:t> </a:t>
            </a:r>
            <a:r>
              <a:rPr lang="en-US" sz="1800" dirty="0" err="1">
                <a:solidFill>
                  <a:schemeClr val="tx1">
                    <a:lumMod val="75000"/>
                    <a:lumOff val="25000"/>
                  </a:schemeClr>
                </a:solidFill>
              </a:rPr>
              <a:t>通訊工程研究所</a:t>
            </a:r>
            <a:r>
              <a:rPr lang="en-US" sz="1800" dirty="0">
                <a:solidFill>
                  <a:schemeClr val="tx1">
                    <a:lumMod val="75000"/>
                    <a:lumOff val="25000"/>
                  </a:schemeClr>
                </a:solidFill>
              </a:rPr>
              <a:t> </a:t>
            </a:r>
            <a:r>
              <a:rPr lang="en-US" dirty="0">
                <a:solidFill>
                  <a:schemeClr val="tx1">
                    <a:lumMod val="75000"/>
                    <a:lumOff val="25000"/>
                  </a:schemeClr>
                </a:solidFill>
              </a:rPr>
              <a:t>- </a:t>
            </a:r>
            <a:r>
              <a:rPr lang="zh-TW" altLang="en-US" b="1" dirty="0">
                <a:solidFill>
                  <a:schemeClr val="tx1">
                    <a:lumMod val="75000"/>
                    <a:lumOff val="25000"/>
                  </a:schemeClr>
                </a:solidFill>
              </a:rPr>
              <a:t>林子華、</a:t>
            </a:r>
            <a:r>
              <a:rPr lang="en-US" altLang="zh-TW" b="1" dirty="0">
                <a:solidFill>
                  <a:schemeClr val="tx1">
                    <a:lumMod val="75000"/>
                    <a:lumOff val="25000"/>
                  </a:schemeClr>
                </a:solidFill>
              </a:rPr>
              <a:t> </a:t>
            </a:r>
            <a:r>
              <a:rPr lang="en-US" altLang="zh-TW" b="1" dirty="0" err="1">
                <a:solidFill>
                  <a:schemeClr val="tx1">
                    <a:lumMod val="75000"/>
                    <a:lumOff val="25000"/>
                  </a:schemeClr>
                </a:solidFill>
              </a:rPr>
              <a:t>楊博禕</a:t>
            </a:r>
            <a:endParaRPr dirty="0">
              <a:solidFill>
                <a:schemeClr val="tx1">
                  <a:lumMod val="75000"/>
                  <a:lumOff val="25000"/>
                </a:schemeClr>
              </a:solidFill>
            </a:endParaRPr>
          </a:p>
          <a:p>
            <a:pPr>
              <a:defRPr/>
            </a:pPr>
            <a:r>
              <a:rPr lang="en-US" sz="2000" b="1" dirty="0" err="1">
                <a:solidFill>
                  <a:schemeClr val="tx1">
                    <a:lumMod val="75000"/>
                    <a:lumOff val="25000"/>
                  </a:schemeClr>
                </a:solidFill>
              </a:rPr>
              <a:t>指導教授</a:t>
            </a:r>
            <a:endParaRPr sz="2000" b="1" dirty="0">
              <a:solidFill>
                <a:schemeClr val="tx1">
                  <a:lumMod val="75000"/>
                  <a:lumOff val="25000"/>
                </a:schemeClr>
              </a:solidFill>
            </a:endParaRPr>
          </a:p>
          <a:p>
            <a:pPr>
              <a:defRPr/>
            </a:pPr>
            <a:r>
              <a:rPr lang="en-US" sz="1800" b="0" i="0" u="none" strike="noStrike" cap="none" spc="0" dirty="0" err="1">
                <a:solidFill>
                  <a:schemeClr val="tx1">
                    <a:lumMod val="75000"/>
                    <a:lumOff val="25000"/>
                  </a:schemeClr>
                </a:solidFill>
                <a:latin typeface="+mn-lt"/>
                <a:ea typeface="+mn-ea"/>
                <a:cs typeface="+mn-cs"/>
              </a:rPr>
              <a:t>國立中正大學</a:t>
            </a:r>
            <a:r>
              <a:rPr lang="en-US" sz="1800" b="0" i="0" u="none" strike="noStrike" cap="none" spc="0" dirty="0">
                <a:solidFill>
                  <a:schemeClr val="tx1">
                    <a:lumMod val="75000"/>
                    <a:lumOff val="25000"/>
                  </a:schemeClr>
                </a:solidFill>
                <a:latin typeface="+mn-lt"/>
                <a:ea typeface="+mn-ea"/>
                <a:cs typeface="+mn-cs"/>
              </a:rPr>
              <a:t> </a:t>
            </a:r>
            <a:r>
              <a:rPr lang="en-US" sz="1800" b="0" i="0" u="none" strike="noStrike" cap="none" spc="0" dirty="0" err="1">
                <a:solidFill>
                  <a:schemeClr val="tx1">
                    <a:lumMod val="75000"/>
                    <a:lumOff val="25000"/>
                  </a:schemeClr>
                </a:solidFill>
                <a:latin typeface="+mn-lt"/>
                <a:ea typeface="+mn-ea"/>
                <a:cs typeface="+mn-cs"/>
              </a:rPr>
              <a:t>通訊工程研究所</a:t>
            </a:r>
            <a:r>
              <a:rPr lang="en-US" sz="1800" b="0" i="0" u="none" strike="noStrike" cap="none" spc="0" dirty="0">
                <a:solidFill>
                  <a:schemeClr val="tx1">
                    <a:lumMod val="75000"/>
                    <a:lumOff val="25000"/>
                  </a:schemeClr>
                </a:solidFill>
                <a:latin typeface="+mn-lt"/>
                <a:ea typeface="+mn-ea"/>
                <a:cs typeface="+mn-cs"/>
              </a:rPr>
              <a:t> - </a:t>
            </a:r>
            <a:r>
              <a:rPr lang="en-US" sz="2400" b="1" dirty="0" err="1">
                <a:solidFill>
                  <a:schemeClr val="tx1">
                    <a:lumMod val="75000"/>
                    <a:lumOff val="25000"/>
                  </a:schemeClr>
                </a:solidFill>
              </a:rPr>
              <a:t>李皇辰</a:t>
            </a:r>
            <a:r>
              <a:rPr lang="en-US" sz="2400" b="1" dirty="0">
                <a:solidFill>
                  <a:schemeClr val="tx1">
                    <a:lumMod val="75000"/>
                    <a:lumOff val="25000"/>
                  </a:schemeClr>
                </a:solidFill>
              </a:rPr>
              <a:t> </a:t>
            </a:r>
            <a:r>
              <a:rPr lang="zh-TW" altLang="en-US" sz="2400" b="1" dirty="0">
                <a:solidFill>
                  <a:schemeClr val="tx1">
                    <a:lumMod val="75000"/>
                    <a:lumOff val="25000"/>
                  </a:schemeClr>
                </a:solidFill>
              </a:rPr>
              <a:t>教授</a:t>
            </a:r>
            <a:endParaRPr sz="2400" b="1" dirty="0">
              <a:solidFill>
                <a:schemeClr val="tx1">
                  <a:lumMod val="75000"/>
                  <a:lumOff val="25000"/>
                </a:schemeClr>
              </a:solidFill>
            </a:endParaRPr>
          </a:p>
          <a:p>
            <a:pPr>
              <a:defRPr/>
            </a:pPr>
            <a:r>
              <a:rPr lang="en-US" sz="1800" b="0" i="0" u="none" strike="noStrike" cap="none" spc="0" dirty="0" err="1">
                <a:solidFill>
                  <a:schemeClr val="tx1">
                    <a:lumMod val="75000"/>
                    <a:lumOff val="25000"/>
                  </a:schemeClr>
                </a:solidFill>
                <a:latin typeface="Arial"/>
                <a:ea typeface="Arial"/>
                <a:cs typeface="Arial"/>
              </a:rPr>
              <a:t>國立中正大學</a:t>
            </a:r>
            <a:r>
              <a:rPr lang="en-US" sz="1800" b="0" i="0" u="none" strike="noStrike" cap="none" spc="0" dirty="0">
                <a:solidFill>
                  <a:schemeClr val="tx1">
                    <a:lumMod val="75000"/>
                    <a:lumOff val="25000"/>
                  </a:schemeClr>
                </a:solidFill>
                <a:latin typeface="Arial"/>
                <a:ea typeface="Arial"/>
                <a:cs typeface="Arial"/>
              </a:rPr>
              <a:t> </a:t>
            </a:r>
            <a:r>
              <a:rPr sz="1800" dirty="0" err="1">
                <a:solidFill>
                  <a:schemeClr val="tx1">
                    <a:lumMod val="75000"/>
                    <a:lumOff val="25000"/>
                  </a:schemeClr>
                </a:solidFill>
              </a:rPr>
              <a:t>運動競技學系暨運動與休閒教育碩士班</a:t>
            </a:r>
            <a:r>
              <a:rPr lang="en-US" sz="1800" b="0" i="0" u="none" strike="noStrike" cap="none" spc="0" dirty="0">
                <a:solidFill>
                  <a:schemeClr val="tx1">
                    <a:lumMod val="75000"/>
                    <a:lumOff val="25000"/>
                  </a:schemeClr>
                </a:solidFill>
                <a:latin typeface="Arial"/>
                <a:ea typeface="Arial"/>
                <a:cs typeface="Arial"/>
              </a:rPr>
              <a:t> - </a:t>
            </a:r>
            <a:r>
              <a:rPr lang="en-US" sz="2400" b="1" i="0" u="none" strike="noStrike" cap="none" spc="0" dirty="0" err="1">
                <a:solidFill>
                  <a:schemeClr val="tx1">
                    <a:lumMod val="75000"/>
                    <a:lumOff val="25000"/>
                  </a:schemeClr>
                </a:solidFill>
                <a:latin typeface="+mn-lt"/>
                <a:ea typeface="+mn-ea"/>
                <a:cs typeface="+mn-cs"/>
              </a:rPr>
              <a:t>王順正</a:t>
            </a:r>
            <a:r>
              <a:rPr lang="zh-TW" altLang="en-US" sz="2400" b="1" i="0" u="none" strike="noStrike" cap="none" spc="0" dirty="0">
                <a:solidFill>
                  <a:schemeClr val="tx1">
                    <a:lumMod val="75000"/>
                    <a:lumOff val="25000"/>
                  </a:schemeClr>
                </a:solidFill>
                <a:latin typeface="+mn-lt"/>
                <a:ea typeface="+mn-ea"/>
                <a:cs typeface="+mn-cs"/>
              </a:rPr>
              <a:t> 教授</a:t>
            </a:r>
            <a:endParaRPr sz="2400" dirty="0">
              <a:solidFill>
                <a:schemeClr val="tx1">
                  <a:lumMod val="75000"/>
                  <a:lumOff val="25000"/>
                </a:schemeClr>
              </a:solidFill>
            </a:endParaRPr>
          </a:p>
        </p:txBody>
      </p:sp>
      <p:sp>
        <p:nvSpPr>
          <p:cNvPr id="17" name="Subtitle 3"/>
          <p:cNvSpPr txBox="1"/>
          <p:nvPr/>
        </p:nvSpPr>
        <p:spPr bwMode="auto">
          <a:xfrm>
            <a:off x="608956" y="3212976"/>
            <a:ext cx="11278564" cy="818888"/>
          </a:xfrm>
          <a:prstGeom prst="rect">
            <a:avLst/>
          </a:prstGeom>
        </p:spPr>
        <p:txBody>
          <a:bodyPr vert="horz" lIns="91440" tIns="45720" rIns="91440" bIns="45720" rtlCol="0">
            <a:normAutofit/>
          </a:bodyPr>
          <a:lstStyle>
            <a:lvl1pPr marL="0" indent="0" algn="l" defTabSz="914400">
              <a:lnSpc>
                <a:spcPct val="100000"/>
              </a:lnSpc>
              <a:spcBef>
                <a:spcPts val="600"/>
              </a:spcBef>
              <a:buClr>
                <a:schemeClr val="tx1"/>
              </a:buClr>
              <a:buFont typeface="Arial"/>
              <a:buNone/>
              <a:defRPr sz="2800" b="0">
                <a:solidFill>
                  <a:schemeClr val="tx1"/>
                </a:solidFill>
                <a:latin typeface="+mn-lt"/>
                <a:ea typeface="+mn-ea"/>
                <a:cs typeface="+mn-cs"/>
              </a:defRPr>
            </a:lvl1pPr>
            <a:lvl2pPr marL="457200" indent="0" algn="ctr" defTabSz="914400">
              <a:lnSpc>
                <a:spcPct val="100000"/>
              </a:lnSpc>
              <a:spcBef>
                <a:spcPts val="600"/>
              </a:spcBef>
              <a:buClr>
                <a:schemeClr val="tx1"/>
              </a:buClr>
              <a:buFont typeface="Arial"/>
              <a:buNone/>
              <a:defRPr sz="1800">
                <a:solidFill>
                  <a:schemeClr val="tx1">
                    <a:tint val="75000"/>
                  </a:schemeClr>
                </a:solidFill>
                <a:latin typeface="+mn-lt"/>
                <a:ea typeface="+mn-ea"/>
                <a:cs typeface="+mn-cs"/>
              </a:defRPr>
            </a:lvl2pPr>
            <a:lvl3pPr marL="914400" indent="0" algn="ctr" defTabSz="914400">
              <a:lnSpc>
                <a:spcPct val="100000"/>
              </a:lnSpc>
              <a:spcBef>
                <a:spcPts val="600"/>
              </a:spcBef>
              <a:buClr>
                <a:schemeClr val="tx1"/>
              </a:buClr>
              <a:buFont typeface="Arial"/>
              <a:buNone/>
              <a:defRPr sz="1600">
                <a:solidFill>
                  <a:schemeClr val="tx1">
                    <a:tint val="75000"/>
                  </a:schemeClr>
                </a:solidFill>
                <a:latin typeface="+mn-lt"/>
                <a:ea typeface="+mn-ea"/>
                <a:cs typeface="+mn-cs"/>
              </a:defRPr>
            </a:lvl3pPr>
            <a:lvl4pPr marL="13716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4pPr>
            <a:lvl5pPr marL="18288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5pPr>
            <a:lvl6pPr marL="22860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6pPr>
            <a:lvl7pPr marL="27432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7pPr>
            <a:lvl8pPr marL="32004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8pPr>
            <a:lvl9pPr marL="3657600" indent="0" algn="ctr" defTabSz="914400">
              <a:lnSpc>
                <a:spcPct val="100000"/>
              </a:lnSpc>
              <a:spcBef>
                <a:spcPts val="336"/>
              </a:spcBef>
              <a:buClr>
                <a:schemeClr val="tx1"/>
              </a:buClr>
              <a:buFont typeface="Arial"/>
              <a:buNone/>
              <a:defRPr sz="1400">
                <a:solidFill>
                  <a:schemeClr val="tx1">
                    <a:tint val="75000"/>
                  </a:schemeClr>
                </a:solidFill>
                <a:latin typeface="+mn-lt"/>
                <a:ea typeface="+mn-ea"/>
                <a:cs typeface="+mn-cs"/>
              </a:defRPr>
            </a:lvl9pPr>
          </a:lstStyle>
          <a:p>
            <a:pPr>
              <a:defRPr/>
            </a:pPr>
            <a:r>
              <a:rPr lang="zh-TW" altLang="zh-TW" dirty="0"/>
              <a:t>跑步訓練監控平台</a:t>
            </a:r>
            <a:endParaRPr dirty="0">
              <a:solidFill>
                <a:schemeClr val="tx1">
                  <a:lumMod val="85000"/>
                  <a:lumOff val="15000"/>
                </a:schemeClr>
              </a:solidFill>
            </a:endParaRPr>
          </a:p>
        </p:txBody>
      </p:sp>
      <p:sp>
        <p:nvSpPr>
          <p:cNvPr id="18" name="Title 4"/>
          <p:cNvSpPr txBox="1"/>
          <p:nvPr/>
        </p:nvSpPr>
        <p:spPr bwMode="auto">
          <a:xfrm>
            <a:off x="608955" y="1299794"/>
            <a:ext cx="11278567" cy="1828800"/>
          </a:xfrm>
          <a:prstGeom prst="rect">
            <a:avLst/>
          </a:prstGeom>
        </p:spPr>
        <p:txBody>
          <a:bodyPr vert="horz" lIns="91440" tIns="45720" rIns="91440" bIns="45720" rtlCol="0" anchor="b">
            <a:normAutofit/>
          </a:bodyPr>
          <a:lstStyle>
            <a:lvl1pPr algn="l" defTabSz="914400">
              <a:lnSpc>
                <a:spcPct val="100000"/>
              </a:lnSpc>
              <a:spcBef>
                <a:spcPts val="0"/>
              </a:spcBef>
              <a:buNone/>
              <a:defRPr sz="3600" b="0">
                <a:solidFill>
                  <a:schemeClr val="accent1"/>
                </a:solidFill>
                <a:latin typeface="+mj-lt"/>
                <a:ea typeface="+mj-ea"/>
                <a:cs typeface="+mj-cs"/>
              </a:defRPr>
            </a:lvl1pPr>
          </a:lstStyle>
          <a:p>
            <a:pPr>
              <a:lnSpc>
                <a:spcPts val="4600"/>
              </a:lnSpc>
              <a:spcBef>
                <a:spcPts val="600"/>
              </a:spcBef>
              <a:spcAft>
                <a:spcPts val="600"/>
              </a:spcAft>
              <a:defRPr/>
            </a:pPr>
            <a:r>
              <a:rPr lang="en-US" b="1"/>
              <a:t>2022 Synopsys ARC </a:t>
            </a:r>
            <a:r>
              <a:rPr lang="zh-TW" b="1"/>
              <a:t>盃 </a:t>
            </a:r>
            <a:r>
              <a:rPr lang="en-US" b="1"/>
              <a:t>AIoT </a:t>
            </a:r>
            <a:r>
              <a:rPr lang="zh-TW" b="1"/>
              <a:t>設計應用競賽</a:t>
            </a:r>
            <a:r>
              <a:rPr lang="en-US" b="1"/>
              <a:t/>
            </a:r>
            <a:br>
              <a:rPr lang="en-US" b="1"/>
            </a:br>
            <a:r>
              <a:rPr lang="zh-TW" b="1"/>
              <a:t>提案作品</a:t>
            </a:r>
            <a:endParaRPr lang="en-US" b="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2132897" name="Content Placeholder 1"/>
          <p:cNvSpPr>
            <a:spLocks noGrp="1"/>
          </p:cNvSpPr>
          <p:nvPr>
            <p:ph idx="1"/>
          </p:nvPr>
        </p:nvSpPr>
        <p:spPr bwMode="auto"/>
        <p:txBody>
          <a:bodyPr>
            <a:normAutofit/>
          </a:bodyPr>
          <a:lstStyle/>
          <a:p>
            <a:pPr marL="0" indent="0">
              <a:buClr>
                <a:schemeClr val="tx1"/>
              </a:buClr>
              <a:buFont typeface="Arial"/>
              <a:buNone/>
              <a:defRPr/>
            </a:pPr>
            <a:r>
              <a:rPr lang="zh-TW" sz="2400" b="0" i="0" u="none" strike="noStrike" cap="none" spc="0" dirty="0" smtClean="0">
                <a:solidFill>
                  <a:schemeClr val="tx1">
                    <a:lumMod val="75000"/>
                    <a:lumOff val="25000"/>
                  </a:schemeClr>
                </a:solidFill>
                <a:latin typeface="+mj-lt"/>
                <a:ea typeface="Arial"/>
                <a:cs typeface="Arial"/>
              </a:rPr>
              <a:t>硬體：參賽方提供的</a:t>
            </a:r>
            <a:r>
              <a:rPr sz="2400" b="0" i="0" u="none" dirty="0" smtClean="0">
                <a:solidFill>
                  <a:schemeClr val="tx1">
                    <a:lumMod val="75000"/>
                    <a:lumOff val="25000"/>
                  </a:schemeClr>
                </a:solidFill>
                <a:latin typeface="+mj-lt"/>
                <a:ea typeface="Times New Roman"/>
                <a:cs typeface="Times New Roman"/>
              </a:rPr>
              <a:t>ARC EM9D </a:t>
            </a:r>
            <a:r>
              <a:rPr sz="2400" b="0" i="0" u="none" dirty="0" err="1" smtClean="0">
                <a:solidFill>
                  <a:schemeClr val="tx1">
                    <a:lumMod val="75000"/>
                    <a:lumOff val="25000"/>
                  </a:schemeClr>
                </a:solidFill>
                <a:latin typeface="+mj-lt"/>
                <a:ea typeface="Times New Roman"/>
                <a:cs typeface="Times New Roman"/>
              </a:rPr>
              <a:t>AIoT</a:t>
            </a:r>
            <a:r>
              <a:rPr sz="2400" b="0" i="0" u="none" dirty="0" smtClean="0">
                <a:solidFill>
                  <a:schemeClr val="tx1">
                    <a:lumMod val="75000"/>
                    <a:lumOff val="25000"/>
                  </a:schemeClr>
                </a:solidFill>
                <a:latin typeface="+mj-lt"/>
                <a:ea typeface="Times New Roman"/>
                <a:cs typeface="Times New Roman"/>
              </a:rPr>
              <a:t> DK</a:t>
            </a:r>
            <a:r>
              <a:rPr lang="zh-TW" sz="2400" b="0" i="0" u="none" strike="noStrike" cap="none" spc="0" dirty="0" smtClean="0">
                <a:solidFill>
                  <a:schemeClr val="tx1">
                    <a:lumMod val="75000"/>
                    <a:lumOff val="25000"/>
                  </a:schemeClr>
                </a:solidFill>
                <a:latin typeface="+mj-lt"/>
                <a:ea typeface="Arial"/>
                <a:cs typeface="Arial"/>
              </a:rPr>
              <a:t> + </a:t>
            </a:r>
            <a:r>
              <a:rPr lang="zh-TW" altLang="en-US" sz="2400" b="0" i="0" u="none" strike="noStrike" cap="none" spc="0" dirty="0" smtClean="0">
                <a:solidFill>
                  <a:schemeClr val="tx1">
                    <a:lumMod val="75000"/>
                    <a:lumOff val="25000"/>
                  </a:schemeClr>
                </a:solidFill>
                <a:latin typeface="+mj-lt"/>
                <a:ea typeface="Arial"/>
                <a:cs typeface="Arial"/>
              </a:rPr>
              <a:t>實驗室自製的</a:t>
            </a:r>
            <a:r>
              <a:rPr lang="en-US" altLang="zh-TW" sz="2400" b="0" i="0" u="none" strike="noStrike" cap="none" spc="0" dirty="0" smtClean="0">
                <a:solidFill>
                  <a:schemeClr val="tx1">
                    <a:lumMod val="75000"/>
                    <a:lumOff val="25000"/>
                  </a:schemeClr>
                </a:solidFill>
                <a:latin typeface="+mj-lt"/>
                <a:ea typeface="Arial"/>
                <a:cs typeface="Arial"/>
              </a:rPr>
              <a:t>nRF52840</a:t>
            </a:r>
            <a:r>
              <a:rPr lang="zh-TW" altLang="en-US" sz="2400" b="0" i="0" u="none" strike="noStrike" cap="none" spc="0" dirty="0" smtClean="0">
                <a:solidFill>
                  <a:schemeClr val="tx1">
                    <a:lumMod val="75000"/>
                    <a:lumOff val="25000"/>
                  </a:schemeClr>
                </a:solidFill>
                <a:latin typeface="+mj-lt"/>
                <a:ea typeface="Arial"/>
                <a:cs typeface="Arial"/>
              </a:rPr>
              <a:t>。</a:t>
            </a:r>
            <a:endParaRPr sz="2400" b="0" i="0" u="none" strike="noStrike" cap="none" spc="0" dirty="0" smtClean="0">
              <a:solidFill>
                <a:schemeClr val="tx1">
                  <a:lumMod val="75000"/>
                  <a:lumOff val="25000"/>
                </a:schemeClr>
              </a:solidFill>
              <a:latin typeface="+mj-lt"/>
              <a:ea typeface="Arial"/>
              <a:cs typeface="Arial"/>
            </a:endParaRPr>
          </a:p>
          <a:p>
            <a:pPr marL="0" indent="0">
              <a:buClr>
                <a:schemeClr val="tx1"/>
              </a:buClr>
              <a:buFont typeface="Arial"/>
              <a:buNone/>
              <a:defRPr/>
            </a:pPr>
            <a:endParaRPr sz="2400" b="0" i="0" u="none" strike="noStrike" cap="none" spc="0" dirty="0" smtClean="0">
              <a:solidFill>
                <a:schemeClr val="tx1">
                  <a:lumMod val="75000"/>
                  <a:lumOff val="25000"/>
                </a:schemeClr>
              </a:solidFill>
              <a:latin typeface="+mj-lt"/>
              <a:ea typeface="Arial"/>
              <a:cs typeface="Arial"/>
            </a:endParaRPr>
          </a:p>
          <a:p>
            <a:pPr marL="0" indent="0">
              <a:buClr>
                <a:schemeClr val="tx1"/>
              </a:buClr>
              <a:buFont typeface="Arial"/>
              <a:buNone/>
              <a:defRPr/>
            </a:pPr>
            <a:r>
              <a:rPr lang="zh-TW" sz="2400" b="0" i="0" u="none" strike="noStrike" cap="none" spc="0" dirty="0" smtClean="0">
                <a:solidFill>
                  <a:schemeClr val="tx1">
                    <a:lumMod val="75000"/>
                    <a:lumOff val="25000"/>
                  </a:schemeClr>
                </a:solidFill>
                <a:latin typeface="+mj-lt"/>
                <a:ea typeface="Arial"/>
                <a:cs typeface="Arial"/>
              </a:rPr>
              <a:t>流程：</a:t>
            </a:r>
            <a:endParaRPr sz="2400" b="0" i="0" u="none" strike="noStrike" cap="none" spc="0" dirty="0" smtClean="0">
              <a:solidFill>
                <a:schemeClr val="tx1">
                  <a:lumMod val="75000"/>
                  <a:lumOff val="25000"/>
                </a:schemeClr>
              </a:solidFill>
              <a:latin typeface="+mj-lt"/>
              <a:ea typeface="Arial"/>
              <a:cs typeface="Arial"/>
            </a:endParaRPr>
          </a:p>
          <a:p>
            <a:pPr marL="349965" indent="-349965">
              <a:buClr>
                <a:schemeClr val="tx1"/>
              </a:buClr>
              <a:buFont typeface="Arial"/>
              <a:buAutoNum type="arabicParenR"/>
              <a:defRPr/>
            </a:pPr>
            <a:r>
              <a:rPr lang="zh-TW" altLang="en-US" sz="2400" b="0" i="0" u="none" strike="noStrike" cap="none" spc="0" dirty="0" smtClean="0">
                <a:solidFill>
                  <a:schemeClr val="tx1">
                    <a:lumMod val="75000"/>
                    <a:lumOff val="25000"/>
                  </a:schemeClr>
                </a:solidFill>
                <a:latin typeface="+mj-lt"/>
                <a:ea typeface="Arial"/>
                <a:cs typeface="Arial"/>
              </a:rPr>
              <a:t>運動過程</a:t>
            </a:r>
            <a:r>
              <a:rPr lang="zh-TW" sz="2400" b="0" i="0" u="none" strike="noStrike" cap="none" spc="0" dirty="0" smtClean="0">
                <a:solidFill>
                  <a:schemeClr val="tx1">
                    <a:lumMod val="75000"/>
                    <a:lumOff val="25000"/>
                  </a:schemeClr>
                </a:solidFill>
                <a:latin typeface="+mj-lt"/>
                <a:ea typeface="Arial"/>
                <a:cs typeface="Arial"/>
              </a:rPr>
              <a:t>收</a:t>
            </a:r>
            <a:r>
              <a:rPr lang="zh-TW" altLang="en-US" sz="2400" b="0" i="0" u="none" strike="noStrike" cap="none" spc="0" dirty="0" smtClean="0">
                <a:solidFill>
                  <a:schemeClr val="tx1">
                    <a:lumMod val="75000"/>
                    <a:lumOff val="25000"/>
                  </a:schemeClr>
                </a:solidFill>
                <a:latin typeface="+mj-lt"/>
                <a:ea typeface="Arial"/>
                <a:cs typeface="Arial"/>
              </a:rPr>
              <a:t>集跑者的</a:t>
            </a:r>
            <a:r>
              <a:rPr lang="zh-TW" sz="2400" b="0" i="0" u="none" strike="noStrike" cap="none" spc="0" dirty="0" smtClean="0">
                <a:solidFill>
                  <a:schemeClr val="tx1">
                    <a:lumMod val="75000"/>
                    <a:lumOff val="25000"/>
                  </a:schemeClr>
                </a:solidFill>
                <a:latin typeface="+mj-lt"/>
                <a:ea typeface="Arial"/>
                <a:cs typeface="Arial"/>
              </a:rPr>
              <a:t>加速度資料</a:t>
            </a:r>
            <a:endParaRPr sz="2400" b="0" i="0" u="none" strike="noStrike" cap="none" spc="0" dirty="0" smtClean="0">
              <a:solidFill>
                <a:schemeClr val="tx1">
                  <a:lumMod val="75000"/>
                  <a:lumOff val="25000"/>
                </a:schemeClr>
              </a:solidFill>
              <a:latin typeface="+mj-lt"/>
              <a:ea typeface="Arial"/>
              <a:cs typeface="Arial"/>
            </a:endParaRPr>
          </a:p>
          <a:p>
            <a:pPr marL="349965" indent="-349965">
              <a:buClr>
                <a:schemeClr val="tx1"/>
              </a:buClr>
              <a:buFont typeface="Arial"/>
              <a:buAutoNum type="arabicParenR"/>
              <a:defRPr/>
            </a:pPr>
            <a:r>
              <a:rPr lang="zh-TW" sz="2400" b="0" i="0" u="none" strike="noStrike" cap="none" spc="0" dirty="0" smtClean="0">
                <a:solidFill>
                  <a:schemeClr val="tx1">
                    <a:lumMod val="75000"/>
                    <a:lumOff val="25000"/>
                  </a:schemeClr>
                </a:solidFill>
                <a:latin typeface="+mj-lt"/>
                <a:ea typeface="Arial"/>
                <a:cs typeface="Arial"/>
              </a:rPr>
              <a:t>使用</a:t>
            </a:r>
            <a:r>
              <a:rPr lang="zh-TW" altLang="en-US" sz="2400" dirty="0">
                <a:solidFill>
                  <a:schemeClr val="tx1">
                    <a:lumMod val="75000"/>
                    <a:lumOff val="25000"/>
                  </a:schemeClr>
                </a:solidFill>
                <a:latin typeface="+mj-lt"/>
                <a:ea typeface="Arial"/>
                <a:cs typeface="Arial"/>
              </a:rPr>
              <a:t>機器學習</a:t>
            </a:r>
            <a:r>
              <a:rPr lang="zh-TW" sz="2400" b="0" i="0" u="none" strike="noStrike" cap="none" spc="0" dirty="0" smtClean="0">
                <a:solidFill>
                  <a:schemeClr val="tx1">
                    <a:lumMod val="75000"/>
                    <a:lumOff val="25000"/>
                  </a:schemeClr>
                </a:solidFill>
                <a:latin typeface="+mj-lt"/>
                <a:ea typeface="Arial"/>
                <a:cs typeface="Arial"/>
              </a:rPr>
              <a:t>模型用於預測</a:t>
            </a:r>
            <a:r>
              <a:rPr lang="en-US" sz="2400" b="0" i="0" u="none" strike="noStrike" cap="none" spc="0" dirty="0" err="1" smtClean="0">
                <a:solidFill>
                  <a:schemeClr val="tx1">
                    <a:lumMod val="75000"/>
                    <a:lumOff val="25000"/>
                  </a:schemeClr>
                </a:solidFill>
                <a:latin typeface="+mj-lt"/>
                <a:ea typeface="Arial"/>
                <a:cs typeface="Arial"/>
              </a:rPr>
              <a:t>觸地</a:t>
            </a:r>
            <a:r>
              <a:rPr lang="zh-TW" sz="2400" b="0" i="0" u="none" strike="noStrike" cap="none" spc="0" dirty="0" smtClean="0">
                <a:solidFill>
                  <a:schemeClr val="tx1">
                    <a:lumMod val="75000"/>
                    <a:lumOff val="25000"/>
                  </a:schemeClr>
                </a:solidFill>
                <a:latin typeface="+mj-lt"/>
                <a:ea typeface="Arial"/>
                <a:cs typeface="Arial"/>
              </a:rPr>
              <a:t>時間 &amp; 計算相關步態參數 </a:t>
            </a:r>
            <a:endParaRPr sz="2400" b="0" i="0" u="none" strike="noStrike" cap="none" spc="0" dirty="0" smtClean="0">
              <a:solidFill>
                <a:schemeClr val="tx1">
                  <a:lumMod val="75000"/>
                  <a:lumOff val="25000"/>
                </a:schemeClr>
              </a:solidFill>
              <a:latin typeface="+mj-lt"/>
              <a:ea typeface="Arial"/>
              <a:cs typeface="Arial"/>
            </a:endParaRPr>
          </a:p>
          <a:p>
            <a:pPr marL="349965" indent="-349965">
              <a:buClr>
                <a:schemeClr val="tx1"/>
              </a:buClr>
              <a:buFont typeface="Arial"/>
              <a:buAutoNum type="arabicParenR"/>
              <a:defRPr/>
            </a:pPr>
            <a:r>
              <a:rPr lang="zh-TW" sz="2400" b="0" i="0" u="none" strike="noStrike" cap="none" spc="0" dirty="0" smtClean="0">
                <a:solidFill>
                  <a:schemeClr val="tx1">
                    <a:lumMod val="75000"/>
                    <a:lumOff val="25000"/>
                  </a:schemeClr>
                </a:solidFill>
                <a:latin typeface="+mj-lt"/>
                <a:ea typeface="Arial"/>
                <a:cs typeface="Arial"/>
              </a:rPr>
              <a:t>回報給教練</a:t>
            </a:r>
            <a:r>
              <a:rPr lang="zh-TW" altLang="en-US" sz="2400" b="0" i="0" u="none" strike="noStrike" cap="none" spc="0" dirty="0" smtClean="0">
                <a:solidFill>
                  <a:schemeClr val="tx1">
                    <a:lumMod val="75000"/>
                    <a:lumOff val="25000"/>
                  </a:schemeClr>
                </a:solidFill>
                <a:latin typeface="+mj-lt"/>
                <a:ea typeface="Arial"/>
                <a:cs typeface="Arial"/>
              </a:rPr>
              <a:t>做後續的分析</a:t>
            </a:r>
            <a:endParaRPr sz="2400" b="0" i="0" u="none" strike="noStrike" cap="none" spc="0" dirty="0">
              <a:solidFill>
                <a:schemeClr val="tx1">
                  <a:lumMod val="75000"/>
                  <a:lumOff val="25000"/>
                </a:schemeClr>
              </a:solidFill>
              <a:latin typeface="+mj-lt"/>
              <a:ea typeface="Arial"/>
              <a:cs typeface="Arial"/>
            </a:endParaRPr>
          </a:p>
        </p:txBody>
      </p:sp>
      <p:sp>
        <p:nvSpPr>
          <p:cNvPr id="910715690" name="Title 2"/>
          <p:cNvSpPr>
            <a:spLocks noGrp="1"/>
          </p:cNvSpPr>
          <p:nvPr>
            <p:ph type="title"/>
          </p:nvPr>
        </p:nvSpPr>
        <p:spPr bwMode="auto"/>
        <p:txBody>
          <a:bodyPr/>
          <a:lstStyle/>
          <a:p>
            <a:pPr>
              <a:defRPr/>
            </a:pPr>
            <a:r>
              <a:rPr lang="zh-TW" sz="3200" b="1" i="0" u="none" strike="noStrike" cap="none" spc="0" dirty="0">
                <a:solidFill>
                  <a:schemeClr val="tx1"/>
                </a:solidFill>
              </a:rPr>
              <a:t>設計與</a:t>
            </a:r>
            <a:r>
              <a:rPr lang="zh-TW" sz="3200" b="1" i="0" u="none" strike="noStrike" cap="none" spc="0" dirty="0" smtClean="0">
                <a:solidFill>
                  <a:schemeClr val="tx1"/>
                </a:solidFill>
              </a:rPr>
              <a:t>實現</a:t>
            </a:r>
            <a:r>
              <a:rPr lang="en-US" altLang="zh-TW" sz="3200" b="1" i="0" u="none" strike="noStrike" cap="none" spc="0" dirty="0" smtClean="0">
                <a:solidFill>
                  <a:schemeClr val="tx1"/>
                </a:solidFill>
              </a:rPr>
              <a:t>-</a:t>
            </a:r>
            <a:r>
              <a:rPr lang="zh-TW" altLang="en-US" sz="3200" b="1" i="0" u="none" strike="noStrike" cap="none" spc="0" dirty="0" smtClean="0">
                <a:solidFill>
                  <a:schemeClr val="tx1"/>
                </a:solidFill>
              </a:rPr>
              <a:t>流程</a:t>
            </a:r>
            <a:endParaRPr b="1" dirty="0"/>
          </a:p>
        </p:txBody>
      </p:sp>
      <p:grpSp>
        <p:nvGrpSpPr>
          <p:cNvPr id="4" name="群組 3"/>
          <p:cNvGrpSpPr/>
          <p:nvPr/>
        </p:nvGrpSpPr>
        <p:grpSpPr>
          <a:xfrm>
            <a:off x="5807968" y="4365104"/>
            <a:ext cx="6096324" cy="2409671"/>
            <a:chOff x="6095676" y="4435440"/>
            <a:chExt cx="6096324" cy="2409671"/>
          </a:xfrm>
        </p:grpSpPr>
        <p:pic>
          <p:nvPicPr>
            <p:cNvPr id="2" name="圖片 1"/>
            <p:cNvPicPr>
              <a:picLocks noChangeAspect="1"/>
            </p:cNvPicPr>
            <p:nvPr/>
          </p:nvPicPr>
          <p:blipFill rotWithShape="1">
            <a:blip r:embed="rId2"/>
            <a:srcRect t="4370"/>
            <a:stretch/>
          </p:blipFill>
          <p:spPr>
            <a:xfrm>
              <a:off x="8710130" y="4435440"/>
              <a:ext cx="3481870" cy="2409671"/>
            </a:xfrm>
            <a:prstGeom prst="rect">
              <a:avLst/>
            </a:prstGeom>
          </p:spPr>
        </p:pic>
        <p:sp>
          <p:nvSpPr>
            <p:cNvPr id="3" name="文字方塊 2"/>
            <p:cNvSpPr txBox="1"/>
            <p:nvPr/>
          </p:nvSpPr>
          <p:spPr bwMode="auto">
            <a:xfrm>
              <a:off x="6095676" y="5619825"/>
              <a:ext cx="3240684" cy="646331"/>
            </a:xfrm>
            <a:prstGeom prst="rect">
              <a:avLst/>
            </a:prstGeom>
            <a:noFill/>
          </p:spPr>
          <p:txBody>
            <a:bodyPr wrap="square" rtlCol="0">
              <a:spAutoFit/>
            </a:bodyPr>
            <a:lstStyle/>
            <a:p>
              <a:r>
                <a:rPr lang="zh-TW" altLang="en-US" dirty="0" smtClean="0"/>
                <a:t>實驗室自製的</a:t>
              </a:r>
              <a:r>
                <a:rPr lang="en-US" altLang="zh-TW" dirty="0" smtClean="0"/>
                <a:t>nRF52840</a:t>
              </a:r>
            </a:p>
            <a:p>
              <a:r>
                <a:rPr lang="zh-TW" altLang="en-US" dirty="0"/>
                <a:t>上面</a:t>
              </a:r>
              <a:r>
                <a:rPr lang="zh-TW" altLang="en-US" dirty="0" smtClean="0"/>
                <a:t>有</a:t>
              </a:r>
              <a:r>
                <a:rPr lang="en-US" altLang="zh-TW" dirty="0" smtClean="0"/>
                <a:t>MPU9250</a:t>
              </a:r>
              <a:endParaRPr lang="zh-TW" altLang="en-US" dirty="0"/>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solidFill>
                  <a:prstClr val="black"/>
                </a:solidFill>
              </a:rPr>
              <a:t>設計與實現</a:t>
            </a:r>
            <a:r>
              <a:rPr lang="en-US" altLang="zh-TW" b="1" dirty="0" smtClean="0">
                <a:solidFill>
                  <a:prstClr val="black"/>
                </a:solidFill>
              </a:rPr>
              <a:t>-</a:t>
            </a:r>
            <a:r>
              <a:rPr lang="zh-TW" altLang="en-US" b="1" dirty="0" smtClean="0">
                <a:solidFill>
                  <a:prstClr val="black"/>
                </a:solidFill>
              </a:rPr>
              <a:t>硬體架構</a:t>
            </a:r>
            <a:endParaRPr lang="zh-TW" altLang="en-US" sz="2400" b="1" dirty="0"/>
          </a:p>
        </p:txBody>
      </p:sp>
      <p:grpSp>
        <p:nvGrpSpPr>
          <p:cNvPr id="26" name="群組 25"/>
          <p:cNvGrpSpPr/>
          <p:nvPr/>
        </p:nvGrpSpPr>
        <p:grpSpPr>
          <a:xfrm rot="5400000">
            <a:off x="5991294" y="4197136"/>
            <a:ext cx="462193" cy="3107450"/>
            <a:chOff x="3503712" y="3573016"/>
            <a:chExt cx="426420" cy="1343072"/>
          </a:xfrm>
        </p:grpSpPr>
        <p:cxnSp>
          <p:nvCxnSpPr>
            <p:cNvPr id="17" name="直線單箭頭接點 16"/>
            <p:cNvCxnSpPr/>
            <p:nvPr/>
          </p:nvCxnSpPr>
          <p:spPr bwMode="auto">
            <a:xfrm>
              <a:off x="3503712" y="3573016"/>
              <a:ext cx="0" cy="1343072"/>
            </a:xfrm>
            <a:prstGeom prst="straightConnector1">
              <a:avLst/>
            </a:prstGeom>
            <a:ln w="28575">
              <a:solidFill>
                <a:schemeClr val="accent2"/>
              </a:solidFill>
              <a:prstDash val="lgDash"/>
              <a:headEnd type="triangle"/>
              <a:tailEnd type="triangle"/>
            </a:ln>
          </p:spPr>
          <p:style>
            <a:lnRef idx="3">
              <a:schemeClr val="accent4"/>
            </a:lnRef>
            <a:fillRef idx="0">
              <a:schemeClr val="accent4"/>
            </a:fillRef>
            <a:effectRef idx="2">
              <a:schemeClr val="accent4"/>
            </a:effectRef>
            <a:fontRef idx="minor">
              <a:schemeClr val="tx1"/>
            </a:fontRef>
          </p:style>
        </p:cxnSp>
        <p:sp>
          <p:nvSpPr>
            <p:cNvPr id="21" name="矩形 20"/>
            <p:cNvSpPr/>
            <p:nvPr/>
          </p:nvSpPr>
          <p:spPr>
            <a:xfrm rot="16200000">
              <a:off x="3492272" y="4031586"/>
              <a:ext cx="449788" cy="425932"/>
            </a:xfrm>
            <a:prstGeom prst="rect">
              <a:avLst/>
            </a:prstGeom>
            <a:noFill/>
          </p:spPr>
          <p:txBody>
            <a:bodyPr wrap="none" lIns="91440" tIns="45720" rIns="91440" bIns="45720">
              <a:spAutoFit/>
            </a:bodyPr>
            <a:lstStyle/>
            <a:p>
              <a:pPr algn="ctr"/>
              <a:r>
                <a:rPr lang="en-US" altLang="zh-TW" sz="2400" b="1" dirty="0" smtClean="0">
                  <a:ln w="6600">
                    <a:solidFill>
                      <a:schemeClr val="accent2"/>
                    </a:solidFill>
                    <a:prstDash val="solid"/>
                  </a:ln>
                  <a:solidFill>
                    <a:srgbClr val="FFFFFF"/>
                  </a:solidFill>
                  <a:effectLst>
                    <a:outerShdw dist="38100" dir="2700000" algn="tl" rotWithShape="0">
                      <a:schemeClr val="accent2"/>
                    </a:outerShdw>
                  </a:effectLst>
                </a:rPr>
                <a:t>UART</a:t>
              </a:r>
              <a:endParaRPr lang="zh-TW"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grpSp>
      <p:grpSp>
        <p:nvGrpSpPr>
          <p:cNvPr id="42" name="群組 41"/>
          <p:cNvGrpSpPr/>
          <p:nvPr/>
        </p:nvGrpSpPr>
        <p:grpSpPr>
          <a:xfrm>
            <a:off x="1174992" y="1146171"/>
            <a:ext cx="3577255" cy="2319004"/>
            <a:chOff x="1099231" y="1516988"/>
            <a:chExt cx="3577255" cy="2319004"/>
          </a:xfrm>
        </p:grpSpPr>
        <p:pic>
          <p:nvPicPr>
            <p:cNvPr id="6" name="圖片 5"/>
            <p:cNvPicPr>
              <a:picLocks noChangeAspect="1"/>
            </p:cNvPicPr>
            <p:nvPr/>
          </p:nvPicPr>
          <p:blipFill>
            <a:blip r:embed="rId3"/>
            <a:stretch>
              <a:fillRect/>
            </a:stretch>
          </p:blipFill>
          <p:spPr>
            <a:xfrm>
              <a:off x="1099231" y="1844989"/>
              <a:ext cx="1238423" cy="1991003"/>
            </a:xfrm>
            <a:prstGeom prst="rect">
              <a:avLst/>
            </a:prstGeom>
          </p:spPr>
        </p:pic>
        <p:grpSp>
          <p:nvGrpSpPr>
            <p:cNvPr id="35" name="群組 34"/>
            <p:cNvGrpSpPr/>
            <p:nvPr/>
          </p:nvGrpSpPr>
          <p:grpSpPr>
            <a:xfrm>
              <a:off x="2303046" y="1516988"/>
              <a:ext cx="2373440" cy="1912012"/>
              <a:chOff x="2303046" y="1516988"/>
              <a:chExt cx="2373440" cy="1912012"/>
            </a:xfrm>
          </p:grpSpPr>
          <p:grpSp>
            <p:nvGrpSpPr>
              <p:cNvPr id="11" name="群組 10"/>
              <p:cNvGrpSpPr/>
              <p:nvPr/>
            </p:nvGrpSpPr>
            <p:grpSpPr>
              <a:xfrm>
                <a:off x="2495600" y="2168860"/>
                <a:ext cx="2016224" cy="1260140"/>
                <a:chOff x="2495600" y="2168860"/>
                <a:chExt cx="2016224" cy="1260140"/>
              </a:xfrm>
            </p:grpSpPr>
            <p:sp>
              <p:nvSpPr>
                <p:cNvPr id="9" name="圓角矩形 8"/>
                <p:cNvSpPr/>
                <p:nvPr/>
              </p:nvSpPr>
              <p:spPr bwMode="auto">
                <a:xfrm>
                  <a:off x="2495600" y="2168860"/>
                  <a:ext cx="2016224" cy="1260140"/>
                </a:xfrm>
                <a:prstGeom prst="roundRect">
                  <a:avLst/>
                </a:prstGeom>
                <a:solidFill>
                  <a:schemeClr val="accent6">
                    <a:lumMod val="60000"/>
                    <a:lumOff val="4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solidFill>
                      <a:schemeClr val="bg1">
                        <a:lumMod val="75000"/>
                      </a:schemeClr>
                    </a:solidFill>
                  </a:endParaRPr>
                </a:p>
              </p:txBody>
            </p:sp>
            <p:sp>
              <p:nvSpPr>
                <p:cNvPr id="10" name="矩形 9"/>
                <p:cNvSpPr/>
                <p:nvPr/>
              </p:nvSpPr>
              <p:spPr>
                <a:xfrm>
                  <a:off x="2741551" y="2828212"/>
                  <a:ext cx="1383712" cy="400110"/>
                </a:xfrm>
                <a:prstGeom prst="rect">
                  <a:avLst/>
                </a:prstGeom>
                <a:solidFill>
                  <a:schemeClr val="accent2">
                    <a:lumMod val="60000"/>
                    <a:lumOff val="40000"/>
                  </a:schemeClr>
                </a:solidFill>
                <a:ln/>
              </p:spPr>
              <p:style>
                <a:lnRef idx="3">
                  <a:schemeClr val="lt1"/>
                </a:lnRef>
                <a:fillRef idx="1">
                  <a:schemeClr val="accent2"/>
                </a:fillRef>
                <a:effectRef idx="1">
                  <a:schemeClr val="accent2"/>
                </a:effectRef>
                <a:fontRef idx="minor">
                  <a:schemeClr val="lt1"/>
                </a:fontRef>
              </p:style>
              <p:txBody>
                <a:bodyPr wrap="none" lIns="91440" tIns="45720" rIns="91440" bIns="45720">
                  <a:spAutoFit/>
                </a:bodyPr>
                <a:lstStyle/>
                <a:p>
                  <a:pPr algn="ctr"/>
                  <a:r>
                    <a:rPr lang="en-US" altLang="zh-TW" sz="2000" b="0" cap="none" spc="0" dirty="0" smtClean="0">
                      <a:ln w="0"/>
                      <a:solidFill>
                        <a:schemeClr val="tx1"/>
                      </a:solidFill>
                      <a:effectLst>
                        <a:outerShdw blurRad="38100" dist="19050" dir="2700000" algn="tl" rotWithShape="0">
                          <a:schemeClr val="dk1">
                            <a:alpha val="40000"/>
                          </a:schemeClr>
                        </a:outerShdw>
                      </a:effectLst>
                    </a:rPr>
                    <a:t>nRF52840</a:t>
                  </a:r>
                  <a:endParaRPr lang="zh-TW" altLang="en-US" sz="20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p:cNvSpPr/>
                <p:nvPr/>
              </p:nvSpPr>
              <p:spPr>
                <a:xfrm>
                  <a:off x="2741551" y="2319878"/>
                  <a:ext cx="1383712" cy="400110"/>
                </a:xfrm>
                <a:prstGeom prst="rect">
                  <a:avLst/>
                </a:prstGeom>
                <a:solidFill>
                  <a:schemeClr val="accent6">
                    <a:lumMod val="20000"/>
                    <a:lumOff val="80000"/>
                  </a:schemeClr>
                </a:solidFill>
                <a:ln/>
              </p:spPr>
              <p:style>
                <a:lnRef idx="3">
                  <a:schemeClr val="lt1"/>
                </a:lnRef>
                <a:fillRef idx="1">
                  <a:schemeClr val="accent2"/>
                </a:fillRef>
                <a:effectRef idx="1">
                  <a:schemeClr val="accent2"/>
                </a:effectRef>
                <a:fontRef idx="minor">
                  <a:schemeClr val="lt1"/>
                </a:fontRef>
              </p:style>
              <p:txBody>
                <a:bodyPr wrap="square" lIns="91440" tIns="45720" rIns="91440" bIns="45720">
                  <a:spAutoFit/>
                </a:bodyPr>
                <a:lstStyle/>
                <a:p>
                  <a:pPr algn="ctr"/>
                  <a:r>
                    <a:rPr lang="en-US" altLang="zh-TW" sz="2000" b="0" cap="none" spc="0" dirty="0" smtClean="0">
                      <a:ln w="0"/>
                      <a:solidFill>
                        <a:schemeClr val="tx1"/>
                      </a:solidFill>
                      <a:effectLst>
                        <a:outerShdw blurRad="38100" dist="19050" dir="2700000" algn="tl" rotWithShape="0">
                          <a:schemeClr val="dk1">
                            <a:alpha val="40000"/>
                          </a:schemeClr>
                        </a:outerShdw>
                      </a:effectLst>
                    </a:rPr>
                    <a:t>MPU9250</a:t>
                  </a:r>
                  <a:endParaRPr lang="zh-TW" altLang="en-US" sz="2000" b="0" cap="none" spc="0" dirty="0">
                    <a:ln w="0"/>
                    <a:solidFill>
                      <a:schemeClr val="tx1"/>
                    </a:solidFill>
                    <a:effectLst>
                      <a:outerShdw blurRad="38100" dist="19050" dir="2700000" algn="tl" rotWithShape="0">
                        <a:schemeClr val="dk1">
                          <a:alpha val="40000"/>
                        </a:schemeClr>
                      </a:outerShdw>
                    </a:effectLst>
                  </a:endParaRPr>
                </a:p>
              </p:txBody>
            </p:sp>
          </p:grpSp>
          <p:sp>
            <p:nvSpPr>
              <p:cNvPr id="28" name="文字方塊 27"/>
              <p:cNvSpPr txBox="1"/>
              <p:nvPr/>
            </p:nvSpPr>
            <p:spPr bwMode="auto">
              <a:xfrm>
                <a:off x="2303046" y="1516988"/>
                <a:ext cx="2373440" cy="646331"/>
              </a:xfrm>
              <a:prstGeom prst="rect">
                <a:avLst/>
              </a:prstGeom>
              <a:noFill/>
            </p:spPr>
            <p:txBody>
              <a:bodyPr wrap="square" rtlCol="0">
                <a:spAutoFit/>
              </a:bodyPr>
              <a:lstStyle/>
              <a:p>
                <a:pPr algn="ctr"/>
                <a:r>
                  <a:rPr lang="zh-TW" altLang="en-US" dirty="0" smtClean="0"/>
                  <a:t>收集資料</a:t>
                </a:r>
                <a:endParaRPr lang="en-US" altLang="zh-TW" dirty="0" smtClean="0"/>
              </a:p>
              <a:p>
                <a:pPr algn="ctr"/>
                <a:r>
                  <a:rPr lang="en-US" altLang="zh-TW" dirty="0"/>
                  <a:t>(</a:t>
                </a:r>
                <a:r>
                  <a:rPr lang="zh-TW" altLang="en-US" dirty="0"/>
                  <a:t>穿戴在跑者的頭部</a:t>
                </a:r>
                <a:r>
                  <a:rPr lang="en-US" altLang="zh-TW" dirty="0" smtClean="0"/>
                  <a:t>)</a:t>
                </a:r>
                <a:endParaRPr lang="en-US" altLang="zh-TW" dirty="0"/>
              </a:p>
            </p:txBody>
          </p:sp>
        </p:grpSp>
      </p:grpSp>
      <p:grpSp>
        <p:nvGrpSpPr>
          <p:cNvPr id="41" name="群組 40"/>
          <p:cNvGrpSpPr/>
          <p:nvPr/>
        </p:nvGrpSpPr>
        <p:grpSpPr>
          <a:xfrm>
            <a:off x="1174992" y="4824458"/>
            <a:ext cx="3558443" cy="1728136"/>
            <a:chOff x="1167294" y="4916088"/>
            <a:chExt cx="3558443" cy="1728136"/>
          </a:xfrm>
        </p:grpSpPr>
        <p:pic>
          <p:nvPicPr>
            <p:cNvPr id="7" name="圖片 6"/>
            <p:cNvPicPr>
              <a:picLocks noChangeAspect="1"/>
            </p:cNvPicPr>
            <p:nvPr/>
          </p:nvPicPr>
          <p:blipFill rotWithShape="1">
            <a:blip r:embed="rId4"/>
            <a:srcRect t="18230" r="13649" b="9088"/>
            <a:stretch/>
          </p:blipFill>
          <p:spPr>
            <a:xfrm>
              <a:off x="1167294" y="4916088"/>
              <a:ext cx="1102296" cy="1440160"/>
            </a:xfrm>
            <a:prstGeom prst="rect">
              <a:avLst/>
            </a:prstGeom>
          </p:spPr>
        </p:pic>
        <p:grpSp>
          <p:nvGrpSpPr>
            <p:cNvPr id="38" name="群組 37"/>
            <p:cNvGrpSpPr/>
            <p:nvPr/>
          </p:nvGrpSpPr>
          <p:grpSpPr>
            <a:xfrm>
              <a:off x="2352297" y="5054642"/>
              <a:ext cx="2373440" cy="1589582"/>
              <a:chOff x="2352297" y="5054642"/>
              <a:chExt cx="2373440" cy="1589582"/>
            </a:xfrm>
          </p:grpSpPr>
          <p:grpSp>
            <p:nvGrpSpPr>
              <p:cNvPr id="14" name="群組 13"/>
              <p:cNvGrpSpPr/>
              <p:nvPr/>
            </p:nvGrpSpPr>
            <p:grpSpPr>
              <a:xfrm>
                <a:off x="2495600" y="5054642"/>
                <a:ext cx="2016224" cy="1163052"/>
                <a:chOff x="2495600" y="3835992"/>
                <a:chExt cx="2016224" cy="1163052"/>
              </a:xfrm>
            </p:grpSpPr>
            <p:sp>
              <p:nvSpPr>
                <p:cNvPr id="13" name="圓角矩形 12"/>
                <p:cNvSpPr/>
                <p:nvPr/>
              </p:nvSpPr>
              <p:spPr bwMode="auto">
                <a:xfrm>
                  <a:off x="2495600" y="3835992"/>
                  <a:ext cx="2016224" cy="1163052"/>
                </a:xfrm>
                <a:prstGeom prst="roundRect">
                  <a:avLst/>
                </a:prstGeom>
                <a:solidFill>
                  <a:schemeClr val="accent3"/>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solidFill>
                      <a:schemeClr val="bg1">
                        <a:lumMod val="75000"/>
                      </a:schemeClr>
                    </a:solidFill>
                  </a:endParaRPr>
                </a:p>
              </p:txBody>
            </p:sp>
            <p:sp>
              <p:nvSpPr>
                <p:cNvPr id="15" name="矩形 14"/>
                <p:cNvSpPr/>
                <p:nvPr/>
              </p:nvSpPr>
              <p:spPr>
                <a:xfrm>
                  <a:off x="2534538" y="4217463"/>
                  <a:ext cx="1938351" cy="400110"/>
                </a:xfrm>
                <a:prstGeom prst="rect">
                  <a:avLst/>
                </a:prstGeom>
                <a:solidFill>
                  <a:schemeClr val="accent3">
                    <a:lumMod val="20000"/>
                    <a:lumOff val="80000"/>
                  </a:schemeClr>
                </a:solidFill>
                <a:ln/>
              </p:spPr>
              <p:style>
                <a:lnRef idx="3">
                  <a:schemeClr val="lt1"/>
                </a:lnRef>
                <a:fillRef idx="1">
                  <a:schemeClr val="accent2"/>
                </a:fillRef>
                <a:effectRef idx="1">
                  <a:schemeClr val="accent2"/>
                </a:effectRef>
                <a:fontRef idx="minor">
                  <a:schemeClr val="lt1"/>
                </a:fontRef>
              </p:style>
              <p:txBody>
                <a:bodyPr wrap="none" lIns="91440" tIns="45720" rIns="91440" bIns="45720">
                  <a:spAutoFit/>
                </a:bodyPr>
                <a:lstStyle/>
                <a:p>
                  <a:pPr algn="ctr"/>
                  <a:r>
                    <a:rPr lang="en-US" altLang="zh-TW" sz="2000" b="0" cap="none" spc="0" dirty="0" smtClean="0">
                      <a:ln w="0"/>
                      <a:solidFill>
                        <a:schemeClr val="tx1"/>
                      </a:solidFill>
                      <a:effectLst>
                        <a:outerShdw blurRad="38100" dist="19050" dir="2700000" algn="tl" rotWithShape="0">
                          <a:schemeClr val="dk1">
                            <a:alpha val="40000"/>
                          </a:schemeClr>
                        </a:outerShdw>
                      </a:effectLst>
                    </a:rPr>
                    <a:t>EM9D </a:t>
                  </a:r>
                  <a:r>
                    <a:rPr lang="en-US" altLang="zh-TW" sz="2000" b="0" cap="none" spc="0" dirty="0" err="1" smtClean="0">
                      <a:ln w="0"/>
                      <a:solidFill>
                        <a:schemeClr val="tx1"/>
                      </a:solidFill>
                      <a:effectLst>
                        <a:outerShdw blurRad="38100" dist="19050" dir="2700000" algn="tl" rotWithShape="0">
                          <a:schemeClr val="dk1">
                            <a:alpha val="40000"/>
                          </a:schemeClr>
                        </a:outerShdw>
                      </a:effectLst>
                    </a:rPr>
                    <a:t>AIoT</a:t>
                  </a:r>
                  <a:r>
                    <a:rPr lang="en-US" altLang="zh-TW" sz="2000" b="0" cap="none" spc="0" dirty="0" smtClean="0">
                      <a:ln w="0"/>
                      <a:solidFill>
                        <a:schemeClr val="tx1"/>
                      </a:solidFill>
                      <a:effectLst>
                        <a:outerShdw blurRad="38100" dist="19050" dir="2700000" algn="tl" rotWithShape="0">
                          <a:schemeClr val="dk1">
                            <a:alpha val="40000"/>
                          </a:schemeClr>
                        </a:outerShdw>
                      </a:effectLst>
                    </a:rPr>
                    <a:t> DK</a:t>
                  </a:r>
                  <a:endParaRPr lang="zh-TW" altLang="en-US" sz="2000" b="0" cap="none" spc="0" dirty="0">
                    <a:ln w="0"/>
                    <a:solidFill>
                      <a:schemeClr val="tx1"/>
                    </a:solidFill>
                    <a:effectLst>
                      <a:outerShdw blurRad="38100" dist="19050" dir="2700000" algn="tl" rotWithShape="0">
                        <a:schemeClr val="dk1">
                          <a:alpha val="40000"/>
                        </a:schemeClr>
                      </a:outerShdw>
                    </a:effectLst>
                  </a:endParaRPr>
                </a:p>
              </p:txBody>
            </p:sp>
          </p:grpSp>
          <p:sp>
            <p:nvSpPr>
              <p:cNvPr id="36" name="文字方塊 35"/>
              <p:cNvSpPr txBox="1"/>
              <p:nvPr/>
            </p:nvSpPr>
            <p:spPr bwMode="auto">
              <a:xfrm>
                <a:off x="2352297" y="6274892"/>
                <a:ext cx="2373440" cy="369332"/>
              </a:xfrm>
              <a:prstGeom prst="rect">
                <a:avLst/>
              </a:prstGeom>
              <a:noFill/>
            </p:spPr>
            <p:txBody>
              <a:bodyPr wrap="square" rtlCol="0">
                <a:spAutoFit/>
              </a:bodyPr>
              <a:lstStyle/>
              <a:p>
                <a:pPr algn="ctr"/>
                <a:r>
                  <a:rPr lang="en-US" altLang="zh-TW" dirty="0" err="1" smtClean="0"/>
                  <a:t>TFLite</a:t>
                </a:r>
                <a:r>
                  <a:rPr lang="zh-TW" altLang="en-US" dirty="0" smtClean="0"/>
                  <a:t>運算</a:t>
                </a:r>
                <a:endParaRPr lang="zh-TW" altLang="en-US" dirty="0"/>
              </a:p>
            </p:txBody>
          </p:sp>
        </p:grpSp>
      </p:grpSp>
      <p:grpSp>
        <p:nvGrpSpPr>
          <p:cNvPr id="40" name="群組 39"/>
          <p:cNvGrpSpPr/>
          <p:nvPr/>
        </p:nvGrpSpPr>
        <p:grpSpPr>
          <a:xfrm>
            <a:off x="7776115" y="3728946"/>
            <a:ext cx="2612309" cy="2823648"/>
            <a:chOff x="7506128" y="3801546"/>
            <a:chExt cx="2612309" cy="2823648"/>
          </a:xfrm>
        </p:grpSpPr>
        <p:pic>
          <p:nvPicPr>
            <p:cNvPr id="27" name="圖片 26"/>
            <p:cNvPicPr>
              <a:picLocks noChangeAspect="1"/>
            </p:cNvPicPr>
            <p:nvPr/>
          </p:nvPicPr>
          <p:blipFill>
            <a:blip r:embed="rId5"/>
            <a:stretch>
              <a:fillRect/>
            </a:stretch>
          </p:blipFill>
          <p:spPr>
            <a:xfrm>
              <a:off x="7901081" y="3801546"/>
              <a:ext cx="1718430" cy="1015436"/>
            </a:xfrm>
            <a:prstGeom prst="rect">
              <a:avLst/>
            </a:prstGeom>
          </p:spPr>
        </p:pic>
        <p:grpSp>
          <p:nvGrpSpPr>
            <p:cNvPr id="39" name="群組 38"/>
            <p:cNvGrpSpPr/>
            <p:nvPr/>
          </p:nvGrpSpPr>
          <p:grpSpPr>
            <a:xfrm>
              <a:off x="7506128" y="5007717"/>
              <a:ext cx="2612309" cy="1617477"/>
              <a:chOff x="7506128" y="5007717"/>
              <a:chExt cx="2612309" cy="1617477"/>
            </a:xfrm>
          </p:grpSpPr>
          <p:grpSp>
            <p:nvGrpSpPr>
              <p:cNvPr id="32" name="群組 31"/>
              <p:cNvGrpSpPr/>
              <p:nvPr/>
            </p:nvGrpSpPr>
            <p:grpSpPr>
              <a:xfrm>
                <a:off x="7804171" y="5007717"/>
                <a:ext cx="2016224" cy="1163052"/>
                <a:chOff x="2495600" y="3835992"/>
                <a:chExt cx="2016224" cy="1163052"/>
              </a:xfrm>
            </p:grpSpPr>
            <p:sp>
              <p:nvSpPr>
                <p:cNvPr id="33" name="圓角矩形 32"/>
                <p:cNvSpPr/>
                <p:nvPr/>
              </p:nvSpPr>
              <p:spPr bwMode="auto">
                <a:xfrm>
                  <a:off x="2495600" y="3835992"/>
                  <a:ext cx="2016224" cy="1163052"/>
                </a:xfrm>
                <a:prstGeom prst="roundRect">
                  <a:avLst/>
                </a:prstGeom>
                <a:solidFill>
                  <a:schemeClr val="accent4">
                    <a:lumMod val="60000"/>
                    <a:lumOff val="4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solidFill>
                      <a:schemeClr val="bg1">
                        <a:lumMod val="75000"/>
                      </a:schemeClr>
                    </a:solidFill>
                  </a:endParaRPr>
                </a:p>
              </p:txBody>
            </p:sp>
            <p:sp>
              <p:nvSpPr>
                <p:cNvPr id="34" name="矩形 33"/>
                <p:cNvSpPr/>
                <p:nvPr/>
              </p:nvSpPr>
              <p:spPr>
                <a:xfrm>
                  <a:off x="3025109" y="4217463"/>
                  <a:ext cx="957204" cy="400110"/>
                </a:xfrm>
                <a:prstGeom prst="rect">
                  <a:avLst/>
                </a:prstGeom>
                <a:solidFill>
                  <a:schemeClr val="accent4">
                    <a:lumMod val="20000"/>
                    <a:lumOff val="80000"/>
                  </a:schemeClr>
                </a:solidFill>
                <a:ln/>
              </p:spPr>
              <p:style>
                <a:lnRef idx="3">
                  <a:schemeClr val="lt1"/>
                </a:lnRef>
                <a:fillRef idx="1">
                  <a:schemeClr val="accent2"/>
                </a:fillRef>
                <a:effectRef idx="1">
                  <a:schemeClr val="accent2"/>
                </a:effectRef>
                <a:fontRef idx="minor">
                  <a:schemeClr val="lt1"/>
                </a:fontRef>
              </p:style>
              <p:txBody>
                <a:bodyPr wrap="square" lIns="91440" tIns="45720" rIns="91440" bIns="45720">
                  <a:spAutoFit/>
                </a:bodyPr>
                <a:lstStyle/>
                <a:p>
                  <a:pPr algn="ctr"/>
                  <a:r>
                    <a:rPr lang="en-US" altLang="zh-TW" sz="2000" b="0" cap="none" spc="0" dirty="0" smtClean="0">
                      <a:ln w="0"/>
                      <a:solidFill>
                        <a:schemeClr val="tx1"/>
                      </a:solidFill>
                      <a:effectLst>
                        <a:outerShdw blurRad="38100" dist="19050" dir="2700000" algn="tl" rotWithShape="0">
                          <a:schemeClr val="dk1">
                            <a:alpha val="40000"/>
                          </a:schemeClr>
                        </a:outerShdw>
                      </a:effectLst>
                    </a:rPr>
                    <a:t>PC</a:t>
                  </a:r>
                  <a:endParaRPr lang="zh-TW" altLang="en-US" sz="2000" b="0" cap="none" spc="0" dirty="0">
                    <a:ln w="0"/>
                    <a:solidFill>
                      <a:schemeClr val="tx1"/>
                    </a:solidFill>
                    <a:effectLst>
                      <a:outerShdw blurRad="38100" dist="19050" dir="2700000" algn="tl" rotWithShape="0">
                        <a:schemeClr val="dk1">
                          <a:alpha val="40000"/>
                        </a:schemeClr>
                      </a:outerShdw>
                    </a:effectLst>
                  </a:endParaRPr>
                </a:p>
              </p:txBody>
            </p:sp>
          </p:grpSp>
          <p:sp>
            <p:nvSpPr>
              <p:cNvPr id="37" name="文字方塊 36"/>
              <p:cNvSpPr txBox="1"/>
              <p:nvPr/>
            </p:nvSpPr>
            <p:spPr bwMode="auto">
              <a:xfrm>
                <a:off x="7506128" y="6255862"/>
                <a:ext cx="2612309" cy="369332"/>
              </a:xfrm>
              <a:prstGeom prst="rect">
                <a:avLst/>
              </a:prstGeom>
              <a:noFill/>
            </p:spPr>
            <p:txBody>
              <a:bodyPr wrap="square" rtlCol="0">
                <a:spAutoFit/>
              </a:bodyPr>
              <a:lstStyle/>
              <a:p>
                <a:r>
                  <a:rPr lang="zh-TW" altLang="en-US" dirty="0" smtClean="0"/>
                  <a:t>進一步分析跑者的步態</a:t>
                </a:r>
                <a:endParaRPr lang="zh-TW" altLang="en-US" dirty="0"/>
              </a:p>
            </p:txBody>
          </p:sp>
        </p:grpSp>
      </p:grpSp>
      <p:grpSp>
        <p:nvGrpSpPr>
          <p:cNvPr id="44" name="群組 43"/>
          <p:cNvGrpSpPr/>
          <p:nvPr/>
        </p:nvGrpSpPr>
        <p:grpSpPr>
          <a:xfrm>
            <a:off x="3838455" y="3209200"/>
            <a:ext cx="889987" cy="1781864"/>
            <a:chOff x="3192254" y="3466405"/>
            <a:chExt cx="889987" cy="1781864"/>
          </a:xfrm>
        </p:grpSpPr>
        <p:cxnSp>
          <p:nvCxnSpPr>
            <p:cNvPr id="45" name="直線單箭頭接點 44"/>
            <p:cNvCxnSpPr/>
            <p:nvPr/>
          </p:nvCxnSpPr>
          <p:spPr bwMode="auto">
            <a:xfrm>
              <a:off x="3512746" y="3466405"/>
              <a:ext cx="0" cy="1343072"/>
            </a:xfrm>
            <a:prstGeom prst="straightConnector1">
              <a:avLst/>
            </a:prstGeom>
            <a:ln w="28575">
              <a:solidFill>
                <a:schemeClr val="accent4">
                  <a:lumMod val="60000"/>
                  <a:lumOff val="40000"/>
                </a:schemeClr>
              </a:solidFill>
              <a:prstDash val="lgDash"/>
              <a:headEnd type="triangle"/>
              <a:tailEnd type="triangle"/>
            </a:ln>
          </p:spPr>
          <p:style>
            <a:lnRef idx="3">
              <a:schemeClr val="accent4"/>
            </a:lnRef>
            <a:fillRef idx="0">
              <a:schemeClr val="accent4"/>
            </a:fillRef>
            <a:effectRef idx="2">
              <a:schemeClr val="accent4"/>
            </a:effectRef>
            <a:fontRef idx="minor">
              <a:schemeClr val="tx1"/>
            </a:fontRef>
          </p:style>
        </p:cxnSp>
        <p:sp>
          <p:nvSpPr>
            <p:cNvPr id="46" name="矩形 45"/>
            <p:cNvSpPr/>
            <p:nvPr/>
          </p:nvSpPr>
          <p:spPr>
            <a:xfrm>
              <a:off x="3192254" y="4878937"/>
              <a:ext cx="889987" cy="369332"/>
            </a:xfrm>
            <a:prstGeom prst="rect">
              <a:avLst/>
            </a:prstGeom>
            <a:noFill/>
          </p:spPr>
          <p:txBody>
            <a:bodyPr wrap="none" lIns="91440" tIns="45720" rIns="91440" bIns="45720">
              <a:spAutoFit/>
            </a:bodyPr>
            <a:lstStyle/>
            <a:p>
              <a:pPr algn="ctr"/>
              <a:r>
                <a:rPr lang="en-US" altLang="zh-TW"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GPIO6</a:t>
              </a:r>
              <a:endParaRPr lang="zh-TW" alt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grpSp>
        <p:nvGrpSpPr>
          <p:cNvPr id="43" name="群組 42"/>
          <p:cNvGrpSpPr/>
          <p:nvPr/>
        </p:nvGrpSpPr>
        <p:grpSpPr>
          <a:xfrm>
            <a:off x="1884074" y="3209201"/>
            <a:ext cx="1954381" cy="1753628"/>
            <a:chOff x="1884074" y="3209201"/>
            <a:chExt cx="1954381" cy="1753628"/>
          </a:xfrm>
        </p:grpSpPr>
        <p:grpSp>
          <p:nvGrpSpPr>
            <p:cNvPr id="29" name="群組 28"/>
            <p:cNvGrpSpPr/>
            <p:nvPr/>
          </p:nvGrpSpPr>
          <p:grpSpPr>
            <a:xfrm>
              <a:off x="1900955" y="3209201"/>
              <a:ext cx="1055291" cy="1343072"/>
              <a:chOff x="2448421" y="3573016"/>
              <a:chExt cx="1055291" cy="1343072"/>
            </a:xfrm>
          </p:grpSpPr>
          <p:cxnSp>
            <p:nvCxnSpPr>
              <p:cNvPr id="30" name="直線單箭頭接點 29"/>
              <p:cNvCxnSpPr/>
              <p:nvPr/>
            </p:nvCxnSpPr>
            <p:spPr bwMode="auto">
              <a:xfrm>
                <a:off x="3503712" y="3573016"/>
                <a:ext cx="0" cy="1343072"/>
              </a:xfrm>
              <a:prstGeom prst="straightConnector1">
                <a:avLst/>
              </a:prstGeom>
              <a:ln w="28575">
                <a:solidFill>
                  <a:schemeClr val="accent2"/>
                </a:solidFill>
                <a:prstDash val="lgDash"/>
                <a:headEnd type="triangle"/>
                <a:tailEnd type="triangle"/>
              </a:ln>
            </p:spPr>
            <p:style>
              <a:lnRef idx="3">
                <a:schemeClr val="accent4"/>
              </a:lnRef>
              <a:fillRef idx="0">
                <a:schemeClr val="accent4"/>
              </a:fillRef>
              <a:effectRef idx="2">
                <a:schemeClr val="accent4"/>
              </a:effectRef>
              <a:fontRef idx="minor">
                <a:schemeClr val="tx1"/>
              </a:fontRef>
            </p:style>
          </p:cxnSp>
          <p:sp>
            <p:nvSpPr>
              <p:cNvPr id="31" name="矩形 30"/>
              <p:cNvSpPr/>
              <p:nvPr/>
            </p:nvSpPr>
            <p:spPr>
              <a:xfrm>
                <a:off x="2448421" y="4013719"/>
                <a:ext cx="1040670" cy="461665"/>
              </a:xfrm>
              <a:prstGeom prst="rect">
                <a:avLst/>
              </a:prstGeom>
              <a:noFill/>
            </p:spPr>
            <p:txBody>
              <a:bodyPr wrap="none" lIns="91440" tIns="45720" rIns="91440" bIns="45720">
                <a:spAutoFit/>
              </a:bodyPr>
              <a:lstStyle/>
              <a:p>
                <a:pPr algn="ctr"/>
                <a:r>
                  <a:rPr lang="en-US" altLang="zh-TW" sz="2400" b="1" dirty="0" smtClean="0">
                    <a:ln w="6600">
                      <a:solidFill>
                        <a:schemeClr val="accent2"/>
                      </a:solidFill>
                      <a:prstDash val="solid"/>
                    </a:ln>
                    <a:solidFill>
                      <a:srgbClr val="FFFFFF"/>
                    </a:solidFill>
                    <a:effectLst>
                      <a:outerShdw dist="38100" dir="2700000" algn="tl" rotWithShape="0">
                        <a:schemeClr val="accent2"/>
                      </a:outerShdw>
                    </a:effectLst>
                  </a:rPr>
                  <a:t>UART</a:t>
                </a:r>
                <a:endParaRPr lang="zh-TW"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pSp>
        <p:sp>
          <p:nvSpPr>
            <p:cNvPr id="47" name="矩形 46"/>
            <p:cNvSpPr/>
            <p:nvPr/>
          </p:nvSpPr>
          <p:spPr>
            <a:xfrm>
              <a:off x="1884074" y="4593497"/>
              <a:ext cx="1954381" cy="369332"/>
            </a:xfrm>
            <a:prstGeom prst="rect">
              <a:avLst/>
            </a:prstGeom>
            <a:noFill/>
          </p:spPr>
          <p:txBody>
            <a:bodyPr wrap="none" lIns="91440" tIns="45720" rIns="91440" bIns="45720">
              <a:spAutoFit/>
            </a:bodyPr>
            <a:lstStyle/>
            <a:p>
              <a:pPr algn="ctr"/>
              <a:r>
                <a:rPr lang="en-US" altLang="zh-TW" b="1" dirty="0" err="1" smtClean="0">
                  <a:ln w="6600">
                    <a:solidFill>
                      <a:schemeClr val="accent2"/>
                    </a:solidFill>
                    <a:prstDash val="solid"/>
                  </a:ln>
                  <a:solidFill>
                    <a:srgbClr val="FFFFFF"/>
                  </a:solidFill>
                  <a:effectLst>
                    <a:outerShdw dist="38100" dir="2700000" algn="tl" rotWithShape="0">
                      <a:schemeClr val="accent2"/>
                    </a:outerShdw>
                  </a:effectLst>
                </a:rPr>
                <a:t>Arduino</a:t>
              </a:r>
              <a:r>
                <a:rPr lang="en-US" altLang="zh-TW" b="1" dirty="0" smtClean="0">
                  <a:ln w="6600">
                    <a:solidFill>
                      <a:schemeClr val="accent2"/>
                    </a:solidFill>
                    <a:prstDash val="solid"/>
                  </a:ln>
                  <a:solidFill>
                    <a:srgbClr val="FFFFFF"/>
                  </a:solidFill>
                  <a:effectLst>
                    <a:outerShdw dist="38100" dir="2700000" algn="tl" rotWithShape="0">
                      <a:schemeClr val="accent2"/>
                    </a:outerShdw>
                  </a:effectLst>
                </a:rPr>
                <a:t> Socket </a:t>
              </a:r>
              <a:endParaRPr lang="zh-TW" altLang="en-US" b="1" dirty="0">
                <a:ln w="6600">
                  <a:solidFill>
                    <a:schemeClr val="accent2"/>
                  </a:solidFill>
                  <a:prstDash val="solid"/>
                </a:ln>
                <a:solidFill>
                  <a:srgbClr val="FFFFFF"/>
                </a:solidFill>
                <a:effectLst>
                  <a:outerShdw dist="38100" dir="2700000" algn="tl" rotWithShape="0">
                    <a:schemeClr val="accent2"/>
                  </a:outerShdw>
                </a:effectLst>
              </a:endParaRPr>
            </a:p>
          </p:txBody>
        </p:sp>
      </p:grpSp>
    </p:spTree>
    <p:extLst>
      <p:ext uri="{BB962C8B-B14F-4D97-AF65-F5344CB8AC3E}">
        <p14:creationId xmlns:p14="http://schemas.microsoft.com/office/powerpoint/2010/main" val="2743214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a:solidFill>
                  <a:schemeClr val="bg1">
                    <a:lumMod val="75000"/>
                  </a:schemeClr>
                </a:solidFill>
              </a:rPr>
              <a:t>作品概述</a:t>
            </a:r>
            <a:endParaRPr dirty="0">
              <a:solidFill>
                <a:schemeClr val="bg1">
                  <a:lumMod val="75000"/>
                </a:schemeClr>
              </a:solidFill>
            </a:endParaRPr>
          </a:p>
          <a:p>
            <a:pPr>
              <a:defRPr/>
            </a:pPr>
            <a:r>
              <a:rPr lang="zh-TW" dirty="0">
                <a:solidFill>
                  <a:schemeClr val="bg1">
                    <a:lumMod val="75000"/>
                  </a:schemeClr>
                </a:solidFill>
              </a:rPr>
              <a:t>難點與創新</a:t>
            </a:r>
            <a:endParaRPr dirty="0">
              <a:solidFill>
                <a:schemeClr val="bg1">
                  <a:lumMod val="75000"/>
                </a:schemeClr>
              </a:solidFill>
            </a:endParaRPr>
          </a:p>
          <a:p>
            <a:pPr>
              <a:defRPr/>
            </a:pPr>
            <a:r>
              <a:rPr lang="zh-TW" dirty="0">
                <a:solidFill>
                  <a:schemeClr val="bg1">
                    <a:lumMod val="75000"/>
                  </a:schemeClr>
                </a:solidFill>
              </a:rPr>
              <a:t>設計與實現</a:t>
            </a:r>
            <a:endParaRPr lang="zh-TW" altLang="en-US" dirty="0">
              <a:solidFill>
                <a:schemeClr val="bg1">
                  <a:lumMod val="75000"/>
                </a:schemeClr>
              </a:solidFill>
            </a:endParaRPr>
          </a:p>
          <a:p>
            <a:r>
              <a:rPr lang="zh-TW" altLang="en-US" dirty="0"/>
              <a:t>作品</a:t>
            </a:r>
            <a:r>
              <a:rPr lang="zh-TW" altLang="en-US" dirty="0" smtClean="0"/>
              <a:t>進度</a:t>
            </a:r>
            <a:endParaRPr lang="en-US" altLang="zh-TW" dirty="0" smtClean="0"/>
          </a:p>
          <a:p>
            <a:r>
              <a:rPr lang="zh-TW" altLang="en-US" dirty="0">
                <a:solidFill>
                  <a:schemeClr val="bg1">
                    <a:lumMod val="75000"/>
                  </a:schemeClr>
                </a:solidFill>
              </a:rPr>
              <a:t>測試</a:t>
            </a:r>
            <a:r>
              <a:rPr lang="zh-TW" altLang="en-US" dirty="0" smtClean="0">
                <a:solidFill>
                  <a:schemeClr val="bg1">
                    <a:lumMod val="75000"/>
                  </a:schemeClr>
                </a:solidFill>
              </a:rPr>
              <a:t>結果</a:t>
            </a:r>
            <a:endParaRPr lang="en-US" altLang="zh-TW" dirty="0" smtClean="0">
              <a:solidFill>
                <a:schemeClr val="bg1">
                  <a:lumMod val="75000"/>
                </a:schemeClr>
              </a:solidFill>
            </a:endParaRPr>
          </a:p>
          <a:p>
            <a:r>
              <a:rPr lang="zh-TW" altLang="en-US" dirty="0" smtClean="0">
                <a:solidFill>
                  <a:schemeClr val="bg1">
                    <a:lumMod val="75000"/>
                  </a:schemeClr>
                </a:solidFill>
              </a:rPr>
              <a:t>總結展望</a:t>
            </a:r>
            <a:endParaRPr dirty="0">
              <a:solidFill>
                <a:schemeClr val="bg1">
                  <a:lumMod val="75000"/>
                </a:schemeClr>
              </a:solidFill>
            </a:endParaRPr>
          </a:p>
          <a:p>
            <a:pPr marL="0" indent="0">
              <a:buNone/>
              <a:defRPr/>
            </a:pPr>
            <a:endParaRPr lang="zh-TW" dirty="0"/>
          </a:p>
        </p:txBody>
      </p:sp>
    </p:spTree>
    <p:extLst>
      <p:ext uri="{BB962C8B-B14F-4D97-AF65-F5344CB8AC3E}">
        <p14:creationId xmlns:p14="http://schemas.microsoft.com/office/powerpoint/2010/main" val="36692742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2" name="平行四邊形 31"/>
          <p:cNvSpPr/>
          <p:nvPr/>
        </p:nvSpPr>
        <p:spPr bwMode="auto">
          <a:xfrm rot="10151711">
            <a:off x="3915418" y="3550533"/>
            <a:ext cx="3890600" cy="1714183"/>
          </a:xfrm>
          <a:prstGeom prst="parallelogram">
            <a:avLst>
              <a:gd name="adj" fmla="val 1941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spc="50" dirty="0">
              <a:ln w="0"/>
              <a:solidFill>
                <a:schemeClr val="bg2"/>
              </a:solidFill>
              <a:effectLst>
                <a:innerShdw blurRad="63500" dist="50800" dir="13500000">
                  <a:srgbClr val="000000">
                    <a:alpha val="50000"/>
                  </a:srgbClr>
                </a:innerShdw>
              </a:effectLst>
            </a:endParaRPr>
          </a:p>
        </p:txBody>
      </p:sp>
      <p:sp>
        <p:nvSpPr>
          <p:cNvPr id="1262132897" name="Content Placeholder 1"/>
          <p:cNvSpPr>
            <a:spLocks noGrp="1"/>
          </p:cNvSpPr>
          <p:nvPr>
            <p:ph idx="1"/>
          </p:nvPr>
        </p:nvSpPr>
        <p:spPr bwMode="auto">
          <a:xfrm>
            <a:off x="456555" y="1124744"/>
            <a:ext cx="11278243" cy="5276056"/>
          </a:xfrm>
        </p:spPr>
        <p:txBody>
          <a:bodyPr>
            <a:normAutofit/>
          </a:bodyPr>
          <a:lstStyle/>
          <a:p>
            <a:pPr marL="0" indent="0">
              <a:buClr>
                <a:schemeClr val="tx1"/>
              </a:buClr>
              <a:buFont typeface="Arial"/>
              <a:buNone/>
              <a:defRPr/>
            </a:pPr>
            <a:r>
              <a:rPr lang="zh-TW" altLang="en-US" sz="2400" b="0" i="0" u="none" strike="noStrike" cap="none" spc="0" dirty="0" smtClean="0">
                <a:solidFill>
                  <a:schemeClr val="tx1">
                    <a:lumMod val="75000"/>
                    <a:lumOff val="25000"/>
                  </a:schemeClr>
                </a:solidFill>
                <a:latin typeface="+mj-lt"/>
                <a:ea typeface="Arial"/>
                <a:cs typeface="Arial"/>
              </a:rPr>
              <a:t>流程如下，縱軸為時間</a:t>
            </a:r>
            <a:endParaRPr sz="2400" b="0" i="0" u="none" strike="noStrike" cap="none" spc="0" dirty="0">
              <a:solidFill>
                <a:schemeClr val="tx1">
                  <a:lumMod val="75000"/>
                  <a:lumOff val="25000"/>
                </a:schemeClr>
              </a:solidFill>
              <a:latin typeface="+mj-lt"/>
              <a:ea typeface="Arial"/>
              <a:cs typeface="Arial"/>
            </a:endParaRPr>
          </a:p>
        </p:txBody>
      </p:sp>
      <p:sp>
        <p:nvSpPr>
          <p:cNvPr id="910715690" name="Title 2"/>
          <p:cNvSpPr>
            <a:spLocks noGrp="1"/>
          </p:cNvSpPr>
          <p:nvPr>
            <p:ph type="title"/>
          </p:nvPr>
        </p:nvSpPr>
        <p:spPr bwMode="auto"/>
        <p:txBody>
          <a:bodyPr/>
          <a:lstStyle/>
          <a:p>
            <a:pPr>
              <a:defRPr/>
            </a:pPr>
            <a:r>
              <a:rPr lang="zh-TW" altLang="en-US" b="1" dirty="0"/>
              <a:t>作品</a:t>
            </a:r>
            <a:r>
              <a:rPr lang="zh-TW" altLang="en-US" b="1" dirty="0" smtClean="0"/>
              <a:t>進度 </a:t>
            </a:r>
            <a:r>
              <a:rPr lang="en-US" altLang="zh-TW" b="1" dirty="0" smtClean="0"/>
              <a:t>-</a:t>
            </a:r>
            <a:r>
              <a:rPr lang="zh-TW" altLang="en-US" b="1" dirty="0" smtClean="0"/>
              <a:t> 流程</a:t>
            </a:r>
            <a:endParaRPr dirty="0"/>
          </a:p>
        </p:txBody>
      </p:sp>
      <p:cxnSp>
        <p:nvCxnSpPr>
          <p:cNvPr id="11" name="直線單箭頭接點 10"/>
          <p:cNvCxnSpPr/>
          <p:nvPr/>
        </p:nvCxnSpPr>
        <p:spPr bwMode="auto">
          <a:xfrm>
            <a:off x="4079776" y="2510285"/>
            <a:ext cx="0" cy="4195936"/>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bwMode="auto">
          <a:xfrm>
            <a:off x="7608168" y="2510285"/>
            <a:ext cx="0" cy="4195936"/>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425793" y="1840624"/>
            <a:ext cx="2364750"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TW" sz="3600" b="1" dirty="0">
                <a:ln/>
                <a:solidFill>
                  <a:schemeClr val="accent5">
                    <a:lumMod val="75000"/>
                  </a:schemeClr>
                </a:solidFill>
              </a:rPr>
              <a:t>nRF52840</a:t>
            </a:r>
            <a:endParaRPr lang="zh-TW" altLang="en-US" sz="3600" b="1" dirty="0">
              <a:ln/>
              <a:solidFill>
                <a:schemeClr val="accent5">
                  <a:lumMod val="75000"/>
                </a:schemeClr>
              </a:solidFill>
            </a:endParaRPr>
          </a:p>
        </p:txBody>
      </p:sp>
      <p:sp>
        <p:nvSpPr>
          <p:cNvPr id="17" name="矩形 16"/>
          <p:cNvSpPr/>
          <p:nvPr/>
        </p:nvSpPr>
        <p:spPr bwMode="auto">
          <a:xfrm>
            <a:off x="2948697" y="1863954"/>
            <a:ext cx="2262158"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TW" sz="3600" b="1" dirty="0">
                <a:ln/>
                <a:solidFill>
                  <a:schemeClr val="accent5">
                    <a:lumMod val="75000"/>
                  </a:schemeClr>
                </a:solidFill>
              </a:rPr>
              <a:t>EM9D DK</a:t>
            </a:r>
            <a:endParaRPr lang="zh-TW" altLang="en-US" sz="3600" b="1" dirty="0">
              <a:ln/>
              <a:solidFill>
                <a:schemeClr val="accent5">
                  <a:lumMod val="75000"/>
                </a:schemeClr>
              </a:solidFill>
            </a:endParaRPr>
          </a:p>
        </p:txBody>
      </p:sp>
      <p:cxnSp>
        <p:nvCxnSpPr>
          <p:cNvPr id="16" name="直線接點 15"/>
          <p:cNvCxnSpPr/>
          <p:nvPr/>
        </p:nvCxnSpPr>
        <p:spPr bwMode="auto">
          <a:xfrm>
            <a:off x="3755740" y="3836713"/>
            <a:ext cx="648072"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bwMode="auto">
          <a:xfrm>
            <a:off x="3755740" y="5618439"/>
            <a:ext cx="648072"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bwMode="auto">
          <a:xfrm>
            <a:off x="7284132" y="3212976"/>
            <a:ext cx="648072" cy="0"/>
          </a:xfrm>
          <a:prstGeom prst="line">
            <a:avLst/>
          </a:prstGeom>
          <a:ln w="5715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bwMode="auto">
          <a:xfrm>
            <a:off x="7284132" y="4975539"/>
            <a:ext cx="648072" cy="0"/>
          </a:xfrm>
          <a:prstGeom prst="line">
            <a:avLst/>
          </a:prstGeom>
          <a:ln w="5715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圓角矩形 24"/>
          <p:cNvSpPr/>
          <p:nvPr/>
        </p:nvSpPr>
        <p:spPr bwMode="auto">
          <a:xfrm>
            <a:off x="8027033" y="2600908"/>
            <a:ext cx="2994089" cy="1224136"/>
          </a:xfrm>
          <a:prstGeom prst="roundRect">
            <a:avLst/>
          </a:prstGeom>
          <a:noFill/>
          <a:ln w="57150">
            <a:solidFill>
              <a:schemeClr val="accent6">
                <a:lumMod val="40000"/>
                <a:lumOff val="6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從</a:t>
            </a:r>
            <a:r>
              <a:rPr lang="en-US" altLang="zh-TW" dirty="0" smtClean="0">
                <a:solidFill>
                  <a:schemeClr val="tx1"/>
                </a:solidFill>
              </a:rPr>
              <a:t>MPU9250</a:t>
            </a:r>
            <a:r>
              <a:rPr lang="zh-TW" altLang="en-US" dirty="0">
                <a:solidFill>
                  <a:schemeClr val="tx1"/>
                </a:solidFill>
              </a:rPr>
              <a:t>讀</a:t>
            </a:r>
            <a:r>
              <a:rPr lang="zh-TW" altLang="en-US" dirty="0" smtClean="0">
                <a:solidFill>
                  <a:schemeClr val="tx1"/>
                </a:solidFill>
              </a:rPr>
              <a:t>加速度</a:t>
            </a:r>
            <a:r>
              <a:rPr lang="zh-TW" altLang="en-US" dirty="0">
                <a:solidFill>
                  <a:schemeClr val="tx1"/>
                </a:solidFill>
              </a:rPr>
              <a:t>值，</a:t>
            </a:r>
            <a:endParaRPr lang="en-US" altLang="zh-TW" dirty="0">
              <a:solidFill>
                <a:schemeClr val="tx1"/>
              </a:solidFill>
            </a:endParaRPr>
          </a:p>
          <a:p>
            <a:pPr algn="ctr"/>
            <a:r>
              <a:rPr lang="zh-TW" altLang="en-US" dirty="0">
                <a:solidFill>
                  <a:schemeClr val="tx1"/>
                </a:solidFill>
              </a:rPr>
              <a:t>印在</a:t>
            </a:r>
            <a:r>
              <a:rPr lang="en-US" altLang="zh-TW" dirty="0">
                <a:solidFill>
                  <a:schemeClr val="tx1"/>
                </a:solidFill>
              </a:rPr>
              <a:t>UART</a:t>
            </a:r>
            <a:r>
              <a:rPr lang="zh-TW" altLang="en-US" dirty="0">
                <a:solidFill>
                  <a:schemeClr val="tx1"/>
                </a:solidFill>
              </a:rPr>
              <a:t>介面上</a:t>
            </a:r>
          </a:p>
        </p:txBody>
      </p:sp>
      <p:sp>
        <p:nvSpPr>
          <p:cNvPr id="29" name="圓角矩形 28"/>
          <p:cNvSpPr/>
          <p:nvPr/>
        </p:nvSpPr>
        <p:spPr bwMode="auto">
          <a:xfrm>
            <a:off x="8027033" y="4318156"/>
            <a:ext cx="2994089" cy="1224136"/>
          </a:xfrm>
          <a:prstGeom prst="roundRect">
            <a:avLst/>
          </a:prstGeom>
          <a:noFill/>
          <a:ln w="57150">
            <a:solidFill>
              <a:schemeClr val="accent6">
                <a:lumMod val="40000"/>
                <a:lumOff val="6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傳輸完畢</a:t>
            </a:r>
            <a:endParaRPr lang="en-US" altLang="zh-TW" dirty="0" smtClean="0">
              <a:solidFill>
                <a:schemeClr val="tx1"/>
              </a:solidFill>
            </a:endParaRPr>
          </a:p>
          <a:p>
            <a:pPr algn="ctr"/>
            <a:r>
              <a:rPr lang="zh-TW" altLang="en-US" dirty="0" smtClean="0">
                <a:solidFill>
                  <a:schemeClr val="tx1"/>
                </a:solidFill>
              </a:rPr>
              <a:t>發送</a:t>
            </a:r>
            <a:r>
              <a:rPr lang="en-US" altLang="zh-TW" dirty="0">
                <a:solidFill>
                  <a:schemeClr val="tx1"/>
                </a:solidFill>
              </a:rPr>
              <a:t>logic </a:t>
            </a:r>
            <a:r>
              <a:rPr lang="en-US" altLang="zh-TW" dirty="0" smtClean="0">
                <a:solidFill>
                  <a:schemeClr val="tx1"/>
                </a:solidFill>
              </a:rPr>
              <a:t>Low</a:t>
            </a:r>
            <a:r>
              <a:rPr lang="zh-TW" altLang="en-US" dirty="0" smtClean="0">
                <a:solidFill>
                  <a:schemeClr val="tx1"/>
                </a:solidFill>
              </a:rPr>
              <a:t>給</a:t>
            </a:r>
            <a:r>
              <a:rPr lang="en-US" altLang="zh-TW" dirty="0">
                <a:solidFill>
                  <a:schemeClr val="tx1"/>
                </a:solidFill>
              </a:rPr>
              <a:t>GPIO6</a:t>
            </a:r>
            <a:endParaRPr lang="zh-TW" altLang="en-US" dirty="0">
              <a:solidFill>
                <a:schemeClr val="tx1"/>
              </a:solidFill>
            </a:endParaRPr>
          </a:p>
        </p:txBody>
      </p:sp>
      <p:sp>
        <p:nvSpPr>
          <p:cNvPr id="30" name="圓角矩形 29"/>
          <p:cNvSpPr/>
          <p:nvPr/>
        </p:nvSpPr>
        <p:spPr bwMode="auto">
          <a:xfrm>
            <a:off x="629196" y="3170842"/>
            <a:ext cx="2994089" cy="1224136"/>
          </a:xfrm>
          <a:prstGeom prst="roundRect">
            <a:avLst/>
          </a:prstGeom>
          <a:noFill/>
          <a:ln w="57150">
            <a:solidFill>
              <a:schemeClr val="accent3">
                <a:lumMod val="40000"/>
                <a:lumOff val="6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開始</a:t>
            </a:r>
            <a:r>
              <a:rPr lang="zh-TW" altLang="en-US" dirty="0" smtClean="0">
                <a:solidFill>
                  <a:schemeClr val="tx1"/>
                </a:solidFill>
              </a:rPr>
              <a:t>從</a:t>
            </a:r>
            <a:r>
              <a:rPr lang="en-US" altLang="zh-TW" dirty="0">
                <a:solidFill>
                  <a:schemeClr val="tx1"/>
                </a:solidFill>
              </a:rPr>
              <a:t>UART</a:t>
            </a:r>
            <a:r>
              <a:rPr lang="zh-TW" altLang="en-US" dirty="0">
                <a:solidFill>
                  <a:schemeClr val="tx1"/>
                </a:solidFill>
              </a:rPr>
              <a:t>介面上</a:t>
            </a:r>
            <a:r>
              <a:rPr lang="zh-TW" altLang="en-US" dirty="0" smtClean="0">
                <a:solidFill>
                  <a:schemeClr val="tx1"/>
                </a:solidFill>
              </a:rPr>
              <a:t>收資料</a:t>
            </a:r>
            <a:endParaRPr lang="zh-TW" altLang="en-US" dirty="0">
              <a:solidFill>
                <a:schemeClr val="tx1"/>
              </a:solidFill>
            </a:endParaRPr>
          </a:p>
        </p:txBody>
      </p:sp>
      <p:sp>
        <p:nvSpPr>
          <p:cNvPr id="31" name="圓角矩形 30"/>
          <p:cNvSpPr/>
          <p:nvPr/>
        </p:nvSpPr>
        <p:spPr bwMode="auto">
          <a:xfrm>
            <a:off x="629195" y="4975539"/>
            <a:ext cx="2994089" cy="1224136"/>
          </a:xfrm>
          <a:prstGeom prst="roundRect">
            <a:avLst/>
          </a:prstGeom>
          <a:noFill/>
          <a:ln w="57150">
            <a:solidFill>
              <a:schemeClr val="accent3">
                <a:lumMod val="40000"/>
                <a:lumOff val="6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GPIO6</a:t>
            </a:r>
            <a:r>
              <a:rPr lang="zh-TW" altLang="en-US" dirty="0" smtClean="0">
                <a:solidFill>
                  <a:schemeClr val="tx1"/>
                </a:solidFill>
              </a:rPr>
              <a:t>變成</a:t>
            </a:r>
            <a:r>
              <a:rPr lang="en-US" altLang="zh-TW" dirty="0">
                <a:solidFill>
                  <a:schemeClr val="tx1"/>
                </a:solidFill>
              </a:rPr>
              <a:t>Low </a:t>
            </a:r>
            <a:r>
              <a:rPr lang="zh-TW" altLang="en-US" dirty="0" smtClean="0">
                <a:solidFill>
                  <a:schemeClr val="tx1"/>
                </a:solidFill>
              </a:rPr>
              <a:t>，</a:t>
            </a:r>
            <a:endParaRPr lang="en-US" altLang="zh-TW" dirty="0">
              <a:solidFill>
                <a:schemeClr val="tx1"/>
              </a:solidFill>
            </a:endParaRPr>
          </a:p>
          <a:p>
            <a:pPr algn="ctr"/>
            <a:r>
              <a:rPr lang="zh-TW" altLang="en-US" dirty="0" smtClean="0">
                <a:solidFill>
                  <a:schemeClr val="tx1"/>
                </a:solidFill>
              </a:rPr>
              <a:t>開始</a:t>
            </a:r>
            <a:r>
              <a:rPr lang="zh-TW" altLang="en-US" dirty="0">
                <a:solidFill>
                  <a:schemeClr val="tx1"/>
                </a:solidFill>
              </a:rPr>
              <a:t>解析字串 </a:t>
            </a:r>
            <a:r>
              <a:rPr lang="en-US" altLang="zh-TW" dirty="0">
                <a:solidFill>
                  <a:schemeClr val="tx1"/>
                </a:solidFill>
              </a:rPr>
              <a:t>&amp; </a:t>
            </a:r>
            <a:endParaRPr lang="en-US" altLang="zh-TW" dirty="0" smtClean="0">
              <a:solidFill>
                <a:schemeClr val="tx1"/>
              </a:solidFill>
            </a:endParaRPr>
          </a:p>
          <a:p>
            <a:pPr algn="ctr"/>
            <a:r>
              <a:rPr lang="en-US" altLang="zh-TW" dirty="0" err="1" smtClean="0">
                <a:solidFill>
                  <a:schemeClr val="tx1"/>
                </a:solidFill>
              </a:rPr>
              <a:t>TFLite</a:t>
            </a:r>
            <a:r>
              <a:rPr lang="zh-TW" altLang="en-US" dirty="0" smtClean="0">
                <a:solidFill>
                  <a:schemeClr val="tx1"/>
                </a:solidFill>
              </a:rPr>
              <a:t> </a:t>
            </a:r>
            <a:r>
              <a:rPr lang="en-US" altLang="zh-TW" dirty="0" smtClean="0">
                <a:solidFill>
                  <a:schemeClr val="tx1"/>
                </a:solidFill>
              </a:rPr>
              <a:t>inference</a:t>
            </a:r>
            <a:endParaRPr lang="zh-TW" altLang="en-US" dirty="0">
              <a:solidFill>
                <a:schemeClr val="tx1"/>
              </a:solidFill>
            </a:endParaRPr>
          </a:p>
        </p:txBody>
      </p:sp>
      <p:cxnSp>
        <p:nvCxnSpPr>
          <p:cNvPr id="28" name="直線單箭頭接點 27"/>
          <p:cNvCxnSpPr/>
          <p:nvPr/>
        </p:nvCxnSpPr>
        <p:spPr bwMode="auto">
          <a:xfrm flipH="1">
            <a:off x="4174606" y="3212976"/>
            <a:ext cx="3433561" cy="612068"/>
          </a:xfrm>
          <a:prstGeom prst="straightConnector1">
            <a:avLst/>
          </a:prstGeom>
          <a:ln w="76200">
            <a:solidFill>
              <a:schemeClr val="bg1">
                <a:lumMod val="6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bwMode="auto">
          <a:xfrm flipH="1">
            <a:off x="4096168" y="4997882"/>
            <a:ext cx="3433561" cy="612068"/>
          </a:xfrm>
          <a:prstGeom prst="straightConnector1">
            <a:avLst/>
          </a:prstGeom>
          <a:ln w="76200">
            <a:solidFill>
              <a:schemeClr val="bg1">
                <a:lumMod val="6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rot="20927814">
            <a:off x="4182883" y="3755373"/>
            <a:ext cx="3436250" cy="1200329"/>
          </a:xfrm>
          <a:prstGeom prst="rect">
            <a:avLst/>
          </a:prstGeom>
          <a:noFill/>
        </p:spPr>
        <p:txBody>
          <a:bodyPr wrap="square" lIns="91440" tIns="45720" rIns="91440" bIns="45720">
            <a:spAutoFit/>
          </a:bodyPr>
          <a:lstStyle/>
          <a:p>
            <a:pPr algn="ctr"/>
            <a:r>
              <a:rPr lang="en-US" altLang="zh-TW" sz="3600" b="1" spc="50" dirty="0">
                <a:ln w="0"/>
                <a:solidFill>
                  <a:schemeClr val="bg2"/>
                </a:solidFill>
                <a:effectLst>
                  <a:innerShdw blurRad="63500" dist="50800" dir="13500000">
                    <a:srgbClr val="000000">
                      <a:alpha val="50000"/>
                    </a:srgbClr>
                  </a:innerShdw>
                </a:effectLst>
              </a:rPr>
              <a:t>Data</a:t>
            </a:r>
          </a:p>
          <a:p>
            <a:pPr algn="ctr"/>
            <a:r>
              <a:rPr lang="en-US" altLang="zh-TW" sz="3600" b="1" spc="50" dirty="0">
                <a:ln w="0"/>
                <a:solidFill>
                  <a:schemeClr val="bg2"/>
                </a:solidFill>
                <a:effectLst>
                  <a:innerShdw blurRad="63500" dist="50800" dir="13500000">
                    <a:srgbClr val="000000">
                      <a:alpha val="50000"/>
                    </a:srgbClr>
                  </a:innerShdw>
                </a:effectLst>
              </a:rPr>
              <a:t>Transmission</a:t>
            </a:r>
            <a:endParaRPr lang="zh-TW" altLang="en-US" sz="3600" b="1" spc="50" dirty="0">
              <a:ln w="0"/>
              <a:solidFill>
                <a:schemeClr val="bg2"/>
              </a:solidFill>
              <a:effectLst>
                <a:innerShdw blurRad="63500" dist="50800" dir="13500000">
                  <a:srgbClr val="000000">
                    <a:alpha val="50000"/>
                  </a:srgbClr>
                </a:innerShdw>
              </a:effectLst>
            </a:endParaRPr>
          </a:p>
        </p:txBody>
      </p:sp>
      <p:sp>
        <p:nvSpPr>
          <p:cNvPr id="2" name="矩形 1">
            <a:extLst>
              <a:ext uri="{FF2B5EF4-FFF2-40B4-BE49-F238E27FC236}">
                <a16:creationId xmlns="" xmlns:a16="http://schemas.microsoft.com/office/drawing/2014/main" id="{98CF1CE0-7A37-4946-B34E-490091DB95B9}"/>
              </a:ext>
            </a:extLst>
          </p:cNvPr>
          <p:cNvSpPr/>
          <p:nvPr/>
        </p:nvSpPr>
        <p:spPr>
          <a:xfrm>
            <a:off x="6425793" y="1560369"/>
            <a:ext cx="1569660" cy="369332"/>
          </a:xfrm>
          <a:prstGeom prst="rect">
            <a:avLst/>
          </a:prstGeom>
        </p:spPr>
        <p:txBody>
          <a:bodyPr wrap="none">
            <a:spAutoFit/>
          </a:bodyPr>
          <a:lstStyle/>
          <a:p>
            <a:r>
              <a:rPr lang="zh-TW" altLang="en-US" b="1" dirty="0">
                <a:solidFill>
                  <a:srgbClr val="FF0000"/>
                </a:solidFill>
              </a:rPr>
              <a:t>綁</a:t>
            </a:r>
            <a:r>
              <a:rPr lang="zh-TW" altLang="en-US" b="1" dirty="0" smtClean="0">
                <a:solidFill>
                  <a:srgbClr val="FF0000"/>
                </a:solidFill>
              </a:rPr>
              <a:t>在跑者頭部</a:t>
            </a:r>
            <a:endParaRPr lang="en-US" altLang="zh-TW" b="1" dirty="0" smtClean="0">
              <a:solidFill>
                <a:srgbClr val="FF0000"/>
              </a:solidFill>
            </a:endParaRPr>
          </a:p>
        </p:txBody>
      </p:sp>
      <p:pic>
        <p:nvPicPr>
          <p:cNvPr id="3" name="圖片 2"/>
          <p:cNvPicPr>
            <a:picLocks noChangeAspect="1"/>
          </p:cNvPicPr>
          <p:nvPr/>
        </p:nvPicPr>
        <p:blipFill>
          <a:blip r:embed="rId2"/>
          <a:stretch>
            <a:fillRect/>
          </a:stretch>
        </p:blipFill>
        <p:spPr>
          <a:xfrm>
            <a:off x="2973976" y="5587607"/>
            <a:ext cx="656919" cy="516900"/>
          </a:xfrm>
          <a:prstGeom prst="rect">
            <a:avLst/>
          </a:prstGeom>
        </p:spPr>
      </p:pic>
      <p:pic>
        <p:nvPicPr>
          <p:cNvPr id="5" name="圖片 4"/>
          <p:cNvPicPr>
            <a:picLocks noChangeAspect="1"/>
          </p:cNvPicPr>
          <p:nvPr/>
        </p:nvPicPr>
        <p:blipFill>
          <a:blip r:embed="rId3"/>
          <a:stretch>
            <a:fillRect/>
          </a:stretch>
        </p:blipFill>
        <p:spPr>
          <a:xfrm rot="20970911">
            <a:off x="5299958" y="2508966"/>
            <a:ext cx="997628" cy="979489"/>
          </a:xfrm>
          <a:prstGeom prst="rect">
            <a:avLst/>
          </a:prstGeom>
        </p:spPr>
      </p:pic>
      <p:sp>
        <p:nvSpPr>
          <p:cNvPr id="7" name="矩形 6"/>
          <p:cNvSpPr/>
          <p:nvPr/>
        </p:nvSpPr>
        <p:spPr>
          <a:xfrm rot="5400000">
            <a:off x="6881968" y="5791068"/>
            <a:ext cx="1133644" cy="646331"/>
          </a:xfrm>
          <a:prstGeom prst="rect">
            <a:avLst/>
          </a:prstGeom>
          <a:noFill/>
        </p:spPr>
        <p:txBody>
          <a:bodyPr wrap="none" lIns="91440" tIns="45720" rIns="91440" bIns="45720">
            <a:spAutoFit/>
          </a:bodyPr>
          <a:lstStyle/>
          <a:p>
            <a:pPr algn="ctr"/>
            <a:r>
              <a:rPr lang="en-US" altLang="zh-TW" sz="3600" b="1" dirty="0" smtClean="0">
                <a:ln w="13462">
                  <a:solidFill>
                    <a:schemeClr val="bg1"/>
                  </a:solidFill>
                  <a:prstDash val="solid"/>
                </a:ln>
                <a:solidFill>
                  <a:schemeClr val="tx1">
                    <a:lumMod val="50000"/>
                    <a:lumOff val="50000"/>
                  </a:schemeClr>
                </a:solidFill>
                <a:effectLst>
                  <a:outerShdw dist="38100" dir="2700000" algn="bl" rotWithShape="0">
                    <a:schemeClr val="accent5"/>
                  </a:outerShdw>
                </a:effectLst>
              </a:rPr>
              <a:t>time</a:t>
            </a:r>
            <a:endParaRPr lang="zh-TW" altLang="en-US" sz="3600" b="1" dirty="0">
              <a:ln w="13462">
                <a:solidFill>
                  <a:schemeClr val="bg1"/>
                </a:solidFill>
                <a:prstDash val="solid"/>
              </a:ln>
              <a:solidFill>
                <a:schemeClr val="tx1">
                  <a:lumMod val="50000"/>
                  <a:lumOff val="50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446728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smtClean="0">
                <a:solidFill>
                  <a:schemeClr val="tx1">
                    <a:lumMod val="75000"/>
                    <a:lumOff val="25000"/>
                  </a:schemeClr>
                </a:solidFill>
              </a:rPr>
              <a:t>nRF52840</a:t>
            </a:r>
            <a:r>
              <a:rPr lang="zh-TW" altLang="en-US" dirty="0" smtClean="0">
                <a:solidFill>
                  <a:schemeClr val="tx1">
                    <a:lumMod val="75000"/>
                    <a:lumOff val="25000"/>
                  </a:schemeClr>
                </a:solidFill>
              </a:rPr>
              <a:t>負責資料收集。</a:t>
            </a:r>
            <a:endParaRPr lang="en-US" altLang="zh-TW" dirty="0" smtClean="0">
              <a:solidFill>
                <a:schemeClr val="tx1">
                  <a:lumMod val="75000"/>
                  <a:lumOff val="25000"/>
                </a:schemeClr>
              </a:solidFill>
            </a:endParaRPr>
          </a:p>
          <a:p>
            <a:r>
              <a:rPr lang="en-US" altLang="zh-TW" dirty="0" smtClean="0">
                <a:solidFill>
                  <a:schemeClr val="tx1">
                    <a:lumMod val="75000"/>
                    <a:lumOff val="25000"/>
                  </a:schemeClr>
                </a:solidFill>
              </a:rPr>
              <a:t>EM9D DK</a:t>
            </a:r>
            <a:r>
              <a:rPr lang="zh-TW" altLang="en-US" dirty="0" smtClean="0">
                <a:solidFill>
                  <a:schemeClr val="tx1">
                    <a:lumMod val="75000"/>
                    <a:lumOff val="25000"/>
                  </a:schemeClr>
                </a:solidFill>
              </a:rPr>
              <a:t>僅用於</a:t>
            </a:r>
            <a:r>
              <a:rPr lang="en-US" altLang="zh-TW" dirty="0" smtClean="0">
                <a:solidFill>
                  <a:schemeClr val="tx1">
                    <a:lumMod val="75000"/>
                    <a:lumOff val="25000"/>
                  </a:schemeClr>
                </a:solidFill>
              </a:rPr>
              <a:t>AI</a:t>
            </a:r>
            <a:r>
              <a:rPr lang="zh-TW" altLang="en-US" dirty="0" smtClean="0">
                <a:solidFill>
                  <a:schemeClr val="tx1">
                    <a:lumMod val="75000"/>
                    <a:lumOff val="25000"/>
                  </a:schemeClr>
                </a:solidFill>
              </a:rPr>
              <a:t>運算</a:t>
            </a:r>
            <a:r>
              <a:rPr lang="en-US" altLang="zh-TW" dirty="0" smtClean="0">
                <a:solidFill>
                  <a:schemeClr val="tx1">
                    <a:lumMod val="75000"/>
                    <a:lumOff val="25000"/>
                  </a:schemeClr>
                </a:solidFill>
              </a:rPr>
              <a:t>Server</a:t>
            </a:r>
            <a:r>
              <a:rPr lang="zh-TW" altLang="en-US" dirty="0" smtClean="0">
                <a:solidFill>
                  <a:schemeClr val="tx1">
                    <a:lumMod val="75000"/>
                    <a:lumOff val="25000"/>
                  </a:schemeClr>
                </a:solidFill>
              </a:rPr>
              <a:t>。</a:t>
            </a:r>
            <a:endParaRPr lang="en-US" altLang="zh-TW" dirty="0" smtClean="0">
              <a:solidFill>
                <a:schemeClr val="tx1">
                  <a:lumMod val="75000"/>
                  <a:lumOff val="25000"/>
                </a:schemeClr>
              </a:solidFill>
            </a:endParaRPr>
          </a:p>
          <a:p>
            <a:endParaRPr lang="en-US" altLang="zh-TW" dirty="0">
              <a:solidFill>
                <a:schemeClr val="tx1">
                  <a:lumMod val="75000"/>
                  <a:lumOff val="25000"/>
                </a:schemeClr>
              </a:solidFill>
            </a:endParaRPr>
          </a:p>
        </p:txBody>
      </p:sp>
      <p:sp>
        <p:nvSpPr>
          <p:cNvPr id="3" name="標題 2"/>
          <p:cNvSpPr>
            <a:spLocks noGrp="1"/>
          </p:cNvSpPr>
          <p:nvPr>
            <p:ph type="title"/>
          </p:nvPr>
        </p:nvSpPr>
        <p:spPr/>
        <p:txBody>
          <a:bodyPr/>
          <a:lstStyle/>
          <a:p>
            <a:r>
              <a:rPr lang="zh-TW" altLang="en-US" b="1" dirty="0"/>
              <a:t>作品</a:t>
            </a:r>
            <a:r>
              <a:rPr lang="zh-TW" altLang="en-US" b="1" dirty="0" smtClean="0"/>
              <a:t>進度 </a:t>
            </a:r>
            <a:r>
              <a:rPr lang="en-US" altLang="zh-TW" b="1" dirty="0" smtClean="0"/>
              <a:t>-</a:t>
            </a:r>
            <a:r>
              <a:rPr lang="zh-TW" altLang="en-US" b="1" dirty="0" smtClean="0"/>
              <a:t> 穿戴</a:t>
            </a:r>
            <a:endParaRPr lang="zh-TW" altLang="en-US" dirty="0"/>
          </a:p>
        </p:txBody>
      </p:sp>
      <p:grpSp>
        <p:nvGrpSpPr>
          <p:cNvPr id="11" name="群組 10"/>
          <p:cNvGrpSpPr/>
          <p:nvPr/>
        </p:nvGrpSpPr>
        <p:grpSpPr>
          <a:xfrm>
            <a:off x="983432" y="2708920"/>
            <a:ext cx="4416443" cy="3430678"/>
            <a:chOff x="7274223" y="745111"/>
            <a:chExt cx="4451590" cy="3420463"/>
          </a:xfrm>
        </p:grpSpPr>
        <p:grpSp>
          <p:nvGrpSpPr>
            <p:cNvPr id="5" name="群組 4"/>
            <p:cNvGrpSpPr/>
            <p:nvPr/>
          </p:nvGrpSpPr>
          <p:grpSpPr>
            <a:xfrm>
              <a:off x="7274223" y="745111"/>
              <a:ext cx="4414662" cy="3048082"/>
              <a:chOff x="6993124" y="3015540"/>
              <a:chExt cx="4702694" cy="3192098"/>
            </a:xfrm>
          </p:grpSpPr>
          <p:pic>
            <p:nvPicPr>
              <p:cNvPr id="6" name="圖片 5"/>
              <p:cNvPicPr>
                <a:picLocks noChangeAspect="1"/>
              </p:cNvPicPr>
              <p:nvPr/>
            </p:nvPicPr>
            <p:blipFill>
              <a:blip r:embed="rId2"/>
              <a:stretch>
                <a:fillRect/>
              </a:stretch>
            </p:blipFill>
            <p:spPr>
              <a:xfrm>
                <a:off x="6993124" y="3015540"/>
                <a:ext cx="4702694" cy="3192098"/>
              </a:xfrm>
              <a:prstGeom prst="rect">
                <a:avLst/>
              </a:prstGeom>
            </p:spPr>
          </p:pic>
          <p:sp>
            <p:nvSpPr>
              <p:cNvPr id="7" name="矩形 6"/>
              <p:cNvSpPr/>
              <p:nvPr/>
            </p:nvSpPr>
            <p:spPr bwMode="auto">
              <a:xfrm>
                <a:off x="7364961" y="5655970"/>
                <a:ext cx="1672254" cy="369332"/>
              </a:xfrm>
              <a:prstGeom prst="rect">
                <a:avLst/>
              </a:prstGeom>
              <a:noFill/>
            </p:spPr>
            <p:txBody>
              <a:bodyPr wrap="none" lIns="91440" tIns="45720" rIns="91440" bIns="45720">
                <a:spAutoFit/>
              </a:bodyPr>
              <a:lstStyle/>
              <a:p>
                <a:pPr algn="ctr"/>
                <a:r>
                  <a:rPr lang="en-US" altLang="zh-TW"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UART</a:t>
                </a:r>
                <a:r>
                  <a:rPr lang="zh-TW" alt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altLang="zh-TW"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(Rx </a:t>
                </a:r>
                <a:r>
                  <a:rPr lang="en-US" altLang="zh-TW"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Tx</a:t>
                </a:r>
                <a:r>
                  <a:rPr lang="en-US" altLang="zh-TW"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endParaRPr lang="zh-TW" alt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8" name="矩形 7"/>
              <p:cNvSpPr/>
              <p:nvPr/>
            </p:nvSpPr>
            <p:spPr bwMode="auto">
              <a:xfrm>
                <a:off x="9921280" y="5445224"/>
                <a:ext cx="1672254" cy="369332"/>
              </a:xfrm>
              <a:prstGeom prst="rect">
                <a:avLst/>
              </a:prstGeom>
              <a:noFill/>
            </p:spPr>
            <p:txBody>
              <a:bodyPr wrap="none" lIns="91440" tIns="45720" rIns="91440" bIns="45720">
                <a:spAutoFit/>
              </a:bodyPr>
              <a:lstStyle/>
              <a:p>
                <a:pPr algn="ctr"/>
                <a:r>
                  <a:rPr lang="en-US" altLang="zh-TW"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UART (Rx </a:t>
                </a:r>
                <a:r>
                  <a:rPr lang="en-US" altLang="zh-TW"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Tx</a:t>
                </a:r>
                <a:r>
                  <a:rPr lang="en-US" altLang="zh-TW"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endParaRPr lang="zh-TW" alt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9" name="矩形 8"/>
              <p:cNvSpPr/>
              <p:nvPr/>
            </p:nvSpPr>
            <p:spPr bwMode="auto">
              <a:xfrm>
                <a:off x="8822532" y="4506689"/>
                <a:ext cx="889987" cy="369332"/>
              </a:xfrm>
              <a:prstGeom prst="rect">
                <a:avLst/>
              </a:prstGeom>
              <a:noFill/>
            </p:spPr>
            <p:txBody>
              <a:bodyPr wrap="none" lIns="91440" tIns="45720" rIns="91440" bIns="45720">
                <a:spAutoFit/>
              </a:bodyPr>
              <a:lstStyle/>
              <a:p>
                <a:pPr algn="ctr"/>
                <a:r>
                  <a:rPr lang="en-US" altLang="zh-TW"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GPIO6</a:t>
                </a:r>
                <a:endParaRPr lang="zh-TW" alt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grpSp>
        <p:sp>
          <p:nvSpPr>
            <p:cNvPr id="10" name="文字方塊 9"/>
            <p:cNvSpPr txBox="1"/>
            <p:nvPr/>
          </p:nvSpPr>
          <p:spPr bwMode="auto">
            <a:xfrm>
              <a:off x="7443763" y="3796242"/>
              <a:ext cx="4282050" cy="369332"/>
            </a:xfrm>
            <a:prstGeom prst="rect">
              <a:avLst/>
            </a:prstGeom>
            <a:noFill/>
          </p:spPr>
          <p:txBody>
            <a:bodyPr wrap="square" rtlCol="0">
              <a:spAutoFit/>
            </a:bodyPr>
            <a:lstStyle/>
            <a:p>
              <a:pPr algn="ctr"/>
              <a:r>
                <a:rPr lang="en-US" altLang="zh-TW" dirty="0" smtClean="0">
                  <a:solidFill>
                    <a:schemeClr val="tx1">
                      <a:lumMod val="75000"/>
                      <a:lumOff val="25000"/>
                    </a:schemeClr>
                  </a:solidFill>
                </a:rPr>
                <a:t>EM9D </a:t>
              </a:r>
              <a:r>
                <a:rPr lang="en-US" altLang="zh-TW" dirty="0">
                  <a:solidFill>
                    <a:schemeClr val="tx1">
                      <a:lumMod val="75000"/>
                      <a:lumOff val="25000"/>
                    </a:schemeClr>
                  </a:solidFill>
                </a:rPr>
                <a:t>DK &amp;</a:t>
              </a:r>
              <a:r>
                <a:rPr lang="zh-TW" altLang="en-US" dirty="0">
                  <a:solidFill>
                    <a:schemeClr val="tx1">
                      <a:lumMod val="75000"/>
                      <a:lumOff val="25000"/>
                    </a:schemeClr>
                  </a:solidFill>
                </a:rPr>
                <a:t> </a:t>
              </a:r>
              <a:r>
                <a:rPr lang="en-US" altLang="zh-TW" dirty="0">
                  <a:solidFill>
                    <a:schemeClr val="tx1">
                      <a:lumMod val="75000"/>
                      <a:lumOff val="25000"/>
                    </a:schemeClr>
                  </a:solidFill>
                </a:rPr>
                <a:t>nRF52840</a:t>
              </a:r>
              <a:r>
                <a:rPr lang="zh-TW" altLang="en-US" dirty="0">
                  <a:solidFill>
                    <a:schemeClr val="tx1">
                      <a:lumMod val="75000"/>
                      <a:lumOff val="25000"/>
                    </a:schemeClr>
                  </a:solidFill>
                </a:rPr>
                <a:t>的線路接</a:t>
              </a:r>
              <a:r>
                <a:rPr lang="zh-TW" altLang="en-US" dirty="0" smtClean="0">
                  <a:solidFill>
                    <a:schemeClr val="tx1">
                      <a:lumMod val="75000"/>
                      <a:lumOff val="25000"/>
                    </a:schemeClr>
                  </a:solidFill>
                </a:rPr>
                <a:t>法</a:t>
              </a:r>
              <a:endParaRPr lang="zh-TW" altLang="en-US" dirty="0">
                <a:solidFill>
                  <a:schemeClr val="tx1">
                    <a:lumMod val="75000"/>
                    <a:lumOff val="25000"/>
                  </a:schemeClr>
                </a:solidFill>
              </a:endParaRPr>
            </a:p>
          </p:txBody>
        </p:sp>
      </p:grpSp>
      <p:sp>
        <p:nvSpPr>
          <p:cNvPr id="13" name="文字方塊 12"/>
          <p:cNvSpPr txBox="1"/>
          <p:nvPr/>
        </p:nvSpPr>
        <p:spPr bwMode="auto">
          <a:xfrm>
            <a:off x="6755003" y="5845982"/>
            <a:ext cx="2480166" cy="369332"/>
          </a:xfrm>
          <a:prstGeom prst="rect">
            <a:avLst/>
          </a:prstGeom>
          <a:noFill/>
        </p:spPr>
        <p:txBody>
          <a:bodyPr wrap="none" rtlCol="0">
            <a:spAutoFit/>
          </a:bodyPr>
          <a:lstStyle/>
          <a:p>
            <a:r>
              <a:rPr lang="en-US" altLang="zh-TW" dirty="0" smtClean="0">
                <a:solidFill>
                  <a:schemeClr val="tx1">
                    <a:lumMod val="75000"/>
                    <a:lumOff val="25000"/>
                  </a:schemeClr>
                </a:solidFill>
              </a:rPr>
              <a:t>nRF52840</a:t>
            </a:r>
            <a:r>
              <a:rPr lang="zh-TW" altLang="en-US" dirty="0" smtClean="0">
                <a:solidFill>
                  <a:schemeClr val="tx1">
                    <a:lumMod val="75000"/>
                    <a:lumOff val="25000"/>
                  </a:schemeClr>
                </a:solidFill>
              </a:rPr>
              <a:t> 穿戴於頭部</a:t>
            </a:r>
            <a:endParaRPr lang="zh-TW" altLang="en-US" dirty="0">
              <a:solidFill>
                <a:schemeClr val="tx1">
                  <a:lumMod val="75000"/>
                  <a:lumOff val="25000"/>
                </a:schemeClr>
              </a:solidFill>
            </a:endParaRPr>
          </a:p>
        </p:txBody>
      </p:sp>
      <p:pic>
        <p:nvPicPr>
          <p:cNvPr id="16" name="圖片 15">
            <a:extLst>
              <a:ext uri="{FF2B5EF4-FFF2-40B4-BE49-F238E27FC236}">
                <a16:creationId xmlns="" xmlns:a16="http://schemas.microsoft.com/office/drawing/2014/main" id="{4891F0EB-6B19-4F4D-A0AD-002DBBE798D5}"/>
              </a:ext>
            </a:extLst>
          </p:cNvPr>
          <p:cNvPicPr/>
          <p:nvPr/>
        </p:nvPicPr>
        <p:blipFill rotWithShape="1">
          <a:blip r:embed="rId3" cstate="print">
            <a:extLst>
              <a:ext uri="{28A0092B-C50C-407E-A947-70E740481C1C}">
                <a14:useLocalDpi xmlns:a14="http://schemas.microsoft.com/office/drawing/2010/main" val="0"/>
              </a:ext>
            </a:extLst>
          </a:blip>
          <a:srcRect t="12541" b="38547"/>
          <a:stretch/>
        </p:blipFill>
        <p:spPr bwMode="auto">
          <a:xfrm>
            <a:off x="6264976" y="2695768"/>
            <a:ext cx="3460221" cy="307033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46849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2132897" name="Content Placeholder 1"/>
          <p:cNvSpPr>
            <a:spLocks noGrp="1"/>
          </p:cNvSpPr>
          <p:nvPr>
            <p:ph idx="1"/>
          </p:nvPr>
        </p:nvSpPr>
        <p:spPr bwMode="auto">
          <a:xfrm>
            <a:off x="456555" y="1554480"/>
            <a:ext cx="5063381" cy="4846320"/>
          </a:xfrm>
        </p:spPr>
        <p:txBody>
          <a:bodyPr>
            <a:normAutofit/>
          </a:bodyPr>
          <a:lstStyle/>
          <a:p>
            <a:pPr marL="0" indent="0">
              <a:buClr>
                <a:schemeClr val="tx1"/>
              </a:buClr>
              <a:buFont typeface="Arial"/>
              <a:buNone/>
              <a:defRPr/>
            </a:pPr>
            <a:r>
              <a:rPr lang="zh-TW" altLang="en-US" dirty="0">
                <a:solidFill>
                  <a:schemeClr val="tx1">
                    <a:lumMod val="85000"/>
                    <a:lumOff val="15000"/>
                  </a:schemeClr>
                </a:solidFill>
                <a:latin typeface="+mj-lt"/>
                <a:ea typeface="Arial"/>
                <a:cs typeface="Arial"/>
              </a:rPr>
              <a:t>雖然</a:t>
            </a:r>
            <a:r>
              <a:rPr lang="en-US" altLang="zh-TW" dirty="0">
                <a:solidFill>
                  <a:schemeClr val="tx1">
                    <a:lumMod val="85000"/>
                    <a:lumOff val="15000"/>
                  </a:schemeClr>
                </a:solidFill>
                <a:latin typeface="+mj-lt"/>
                <a:ea typeface="Arial"/>
                <a:cs typeface="Arial"/>
              </a:rPr>
              <a:t>EM9D </a:t>
            </a:r>
            <a:r>
              <a:rPr lang="en-US" altLang="zh-TW" dirty="0" err="1">
                <a:solidFill>
                  <a:schemeClr val="tx1">
                    <a:lumMod val="85000"/>
                    <a:lumOff val="15000"/>
                  </a:schemeClr>
                </a:solidFill>
                <a:latin typeface="+mj-lt"/>
                <a:ea typeface="Arial"/>
                <a:cs typeface="Arial"/>
              </a:rPr>
              <a:t>AIoT</a:t>
            </a:r>
            <a:r>
              <a:rPr lang="en-US" altLang="zh-TW" dirty="0">
                <a:solidFill>
                  <a:schemeClr val="tx1">
                    <a:lumMod val="85000"/>
                    <a:lumOff val="15000"/>
                  </a:schemeClr>
                </a:solidFill>
                <a:latin typeface="+mj-lt"/>
                <a:ea typeface="Arial"/>
                <a:cs typeface="Arial"/>
              </a:rPr>
              <a:t> DK</a:t>
            </a:r>
            <a:r>
              <a:rPr lang="zh-TW" altLang="en-US" dirty="0">
                <a:solidFill>
                  <a:schemeClr val="tx1">
                    <a:lumMod val="85000"/>
                    <a:lumOff val="15000"/>
                  </a:schemeClr>
                </a:solidFill>
                <a:latin typeface="+mj-lt"/>
                <a:ea typeface="Arial"/>
                <a:cs typeface="Arial"/>
              </a:rPr>
              <a:t>上有加速度計，但是</a:t>
            </a:r>
            <a:r>
              <a:rPr lang="zh-TW" altLang="en-US" b="1" dirty="0">
                <a:solidFill>
                  <a:schemeClr val="tx1">
                    <a:lumMod val="85000"/>
                    <a:lumOff val="15000"/>
                  </a:schemeClr>
                </a:solidFill>
                <a:latin typeface="+mj-lt"/>
                <a:ea typeface="Arial"/>
                <a:cs typeface="Arial"/>
              </a:rPr>
              <a:t>體積過大，不易配戴在跑者身上</a:t>
            </a:r>
            <a:r>
              <a:rPr lang="zh-TW" altLang="en-US" b="1" dirty="0" smtClean="0">
                <a:solidFill>
                  <a:schemeClr val="tx1">
                    <a:lumMod val="85000"/>
                    <a:lumOff val="15000"/>
                  </a:schemeClr>
                </a:solidFill>
                <a:latin typeface="+mj-lt"/>
                <a:ea typeface="Arial"/>
                <a:cs typeface="Arial"/>
              </a:rPr>
              <a:t>。</a:t>
            </a:r>
            <a:endParaRPr lang="en-US" altLang="zh-TW" b="1" dirty="0" smtClean="0">
              <a:solidFill>
                <a:schemeClr val="tx1">
                  <a:lumMod val="85000"/>
                  <a:lumOff val="15000"/>
                </a:schemeClr>
              </a:solidFill>
              <a:latin typeface="+mj-lt"/>
              <a:ea typeface="Arial"/>
              <a:cs typeface="Arial"/>
            </a:endParaRPr>
          </a:p>
          <a:p>
            <a:pPr marL="0" indent="0">
              <a:buClr>
                <a:schemeClr val="tx1"/>
              </a:buClr>
              <a:buFont typeface="Arial"/>
              <a:buNone/>
              <a:defRPr/>
            </a:pPr>
            <a:r>
              <a:rPr lang="zh-TW" altLang="en-US" dirty="0" smtClean="0">
                <a:solidFill>
                  <a:schemeClr val="tx1">
                    <a:lumMod val="85000"/>
                    <a:lumOff val="15000"/>
                  </a:schemeClr>
                </a:solidFill>
                <a:latin typeface="+mj-lt"/>
                <a:ea typeface="Arial"/>
                <a:cs typeface="Arial"/>
              </a:rPr>
              <a:t>於是</a:t>
            </a:r>
            <a:r>
              <a:rPr lang="zh-TW" altLang="en-US" dirty="0">
                <a:solidFill>
                  <a:schemeClr val="tx1">
                    <a:lumMod val="85000"/>
                    <a:lumOff val="15000"/>
                  </a:schemeClr>
                </a:solidFill>
                <a:latin typeface="+mj-lt"/>
                <a:ea typeface="Arial"/>
                <a:cs typeface="Arial"/>
              </a:rPr>
              <a:t>我們採用實驗室自製的</a:t>
            </a:r>
            <a:r>
              <a:rPr lang="en-US" altLang="zh-TW" dirty="0">
                <a:solidFill>
                  <a:schemeClr val="tx1">
                    <a:lumMod val="85000"/>
                    <a:lumOff val="15000"/>
                  </a:schemeClr>
                </a:solidFill>
                <a:latin typeface="+mj-lt"/>
                <a:ea typeface="Arial"/>
                <a:cs typeface="Arial"/>
              </a:rPr>
              <a:t>nRF52840</a:t>
            </a:r>
            <a:r>
              <a:rPr lang="zh-TW" altLang="en-US" dirty="0">
                <a:solidFill>
                  <a:schemeClr val="tx1">
                    <a:lumMod val="85000"/>
                    <a:lumOff val="15000"/>
                  </a:schemeClr>
                </a:solidFill>
                <a:latin typeface="+mj-lt"/>
                <a:ea typeface="Arial"/>
                <a:cs typeface="Arial"/>
              </a:rPr>
              <a:t> </a:t>
            </a:r>
            <a:r>
              <a:rPr lang="en-US" altLang="zh-TW" dirty="0">
                <a:solidFill>
                  <a:schemeClr val="tx1">
                    <a:lumMod val="85000"/>
                    <a:lumOff val="15000"/>
                  </a:schemeClr>
                </a:solidFill>
                <a:latin typeface="+mj-lt"/>
                <a:ea typeface="Arial"/>
                <a:cs typeface="Arial"/>
              </a:rPr>
              <a:t>+</a:t>
            </a:r>
            <a:r>
              <a:rPr lang="zh-TW" altLang="en-US" dirty="0">
                <a:solidFill>
                  <a:schemeClr val="tx1">
                    <a:lumMod val="85000"/>
                    <a:lumOff val="15000"/>
                  </a:schemeClr>
                </a:solidFill>
                <a:latin typeface="+mj-lt"/>
                <a:ea typeface="Arial"/>
                <a:cs typeface="Arial"/>
              </a:rPr>
              <a:t> </a:t>
            </a:r>
            <a:r>
              <a:rPr lang="en-US" altLang="zh-TW" dirty="0">
                <a:solidFill>
                  <a:schemeClr val="tx1">
                    <a:lumMod val="85000"/>
                    <a:lumOff val="15000"/>
                  </a:schemeClr>
                </a:solidFill>
                <a:latin typeface="+mj-lt"/>
                <a:ea typeface="Arial"/>
                <a:cs typeface="Arial"/>
              </a:rPr>
              <a:t>MPU9250</a:t>
            </a:r>
            <a:r>
              <a:rPr lang="zh-TW" altLang="en-US" dirty="0">
                <a:solidFill>
                  <a:schemeClr val="tx1">
                    <a:lumMod val="85000"/>
                    <a:lumOff val="15000"/>
                  </a:schemeClr>
                </a:solidFill>
                <a:latin typeface="+mj-lt"/>
                <a:ea typeface="Arial"/>
                <a:cs typeface="Arial"/>
              </a:rPr>
              <a:t>來收取資料，</a:t>
            </a:r>
            <a:r>
              <a:rPr lang="zh-TW" altLang="en-US" b="1" dirty="0">
                <a:solidFill>
                  <a:schemeClr val="tx1">
                    <a:lumMod val="85000"/>
                    <a:lumOff val="15000"/>
                  </a:schemeClr>
                </a:solidFill>
                <a:latin typeface="+mj-lt"/>
                <a:ea typeface="Arial"/>
                <a:cs typeface="Arial"/>
              </a:rPr>
              <a:t>以</a:t>
            </a:r>
            <a:r>
              <a:rPr lang="en-US" altLang="zh-TW" b="1" dirty="0">
                <a:solidFill>
                  <a:schemeClr val="tx1">
                    <a:lumMod val="85000"/>
                    <a:lumOff val="15000"/>
                  </a:schemeClr>
                </a:solidFill>
                <a:latin typeface="+mj-lt"/>
                <a:ea typeface="Arial"/>
                <a:cs typeface="Arial"/>
              </a:rPr>
              <a:t>UART</a:t>
            </a:r>
            <a:r>
              <a:rPr lang="zh-TW" altLang="en-US" b="1" dirty="0">
                <a:solidFill>
                  <a:schemeClr val="tx1">
                    <a:lumMod val="85000"/>
                    <a:lumOff val="15000"/>
                  </a:schemeClr>
                </a:solidFill>
                <a:latin typeface="+mj-lt"/>
                <a:ea typeface="Arial"/>
                <a:cs typeface="Arial"/>
              </a:rPr>
              <a:t>介面傳輸回</a:t>
            </a:r>
            <a:r>
              <a:rPr lang="en-US" altLang="zh-TW" b="1" dirty="0">
                <a:solidFill>
                  <a:schemeClr val="tx1">
                    <a:lumMod val="85000"/>
                    <a:lumOff val="15000"/>
                  </a:schemeClr>
                </a:solidFill>
                <a:latin typeface="+mj-lt"/>
                <a:ea typeface="Arial"/>
                <a:cs typeface="Arial"/>
              </a:rPr>
              <a:t>EM9D </a:t>
            </a:r>
            <a:r>
              <a:rPr lang="en-US" altLang="zh-TW" b="1" dirty="0" err="1">
                <a:solidFill>
                  <a:schemeClr val="tx1">
                    <a:lumMod val="85000"/>
                    <a:lumOff val="15000"/>
                  </a:schemeClr>
                </a:solidFill>
                <a:latin typeface="+mj-lt"/>
                <a:ea typeface="Arial"/>
                <a:cs typeface="Arial"/>
              </a:rPr>
              <a:t>AIoT</a:t>
            </a:r>
            <a:r>
              <a:rPr lang="en-US" altLang="zh-TW" b="1" dirty="0">
                <a:solidFill>
                  <a:schemeClr val="tx1">
                    <a:lumMod val="85000"/>
                    <a:lumOff val="15000"/>
                  </a:schemeClr>
                </a:solidFill>
                <a:latin typeface="+mj-lt"/>
                <a:ea typeface="Arial"/>
                <a:cs typeface="Arial"/>
              </a:rPr>
              <a:t> DK</a:t>
            </a:r>
            <a:r>
              <a:rPr lang="zh-TW" altLang="en-US" dirty="0">
                <a:solidFill>
                  <a:schemeClr val="tx1">
                    <a:lumMod val="85000"/>
                    <a:lumOff val="15000"/>
                  </a:schemeClr>
                </a:solidFill>
                <a:latin typeface="+mj-lt"/>
                <a:ea typeface="Arial"/>
                <a:cs typeface="Arial"/>
              </a:rPr>
              <a:t>。</a:t>
            </a:r>
            <a:endParaRPr lang="en-US" altLang="zh-TW" dirty="0">
              <a:solidFill>
                <a:schemeClr val="tx1">
                  <a:lumMod val="85000"/>
                  <a:lumOff val="15000"/>
                </a:schemeClr>
              </a:solidFill>
              <a:latin typeface="+mj-lt"/>
              <a:ea typeface="Arial"/>
              <a:cs typeface="Arial"/>
            </a:endParaRPr>
          </a:p>
          <a:p>
            <a:pPr marL="0" indent="0">
              <a:buNone/>
              <a:defRPr/>
            </a:pPr>
            <a:r>
              <a:rPr lang="zh-TW" altLang="en-US" sz="1600" b="1" dirty="0" smtClean="0">
                <a:solidFill>
                  <a:schemeClr val="accent4">
                    <a:lumMod val="60000"/>
                    <a:lumOff val="40000"/>
                  </a:schemeClr>
                </a:solidFill>
                <a:latin typeface="+mj-lt"/>
                <a:ea typeface="Arial"/>
                <a:cs typeface="Arial"/>
              </a:rPr>
              <a:t>***原本</a:t>
            </a:r>
            <a:r>
              <a:rPr lang="zh-TW" altLang="en-US" sz="1600" b="1" dirty="0">
                <a:solidFill>
                  <a:schemeClr val="accent4">
                    <a:lumMod val="60000"/>
                    <a:lumOff val="40000"/>
                  </a:schemeClr>
                </a:solidFill>
                <a:latin typeface="+mj-lt"/>
                <a:ea typeface="Arial"/>
                <a:cs typeface="Arial"/>
              </a:rPr>
              <a:t>要使用</a:t>
            </a:r>
            <a:r>
              <a:rPr lang="en-US" altLang="zh-TW" sz="1600" b="1" dirty="0">
                <a:solidFill>
                  <a:schemeClr val="accent4">
                    <a:lumMod val="60000"/>
                    <a:lumOff val="40000"/>
                  </a:schemeClr>
                </a:solidFill>
                <a:latin typeface="+mj-lt"/>
                <a:ea typeface="Arial"/>
                <a:cs typeface="Arial"/>
              </a:rPr>
              <a:t>BLE</a:t>
            </a:r>
            <a:r>
              <a:rPr lang="zh-TW" altLang="en-US" sz="1600" b="1" dirty="0">
                <a:solidFill>
                  <a:schemeClr val="accent4">
                    <a:lumMod val="60000"/>
                    <a:lumOff val="40000"/>
                  </a:schemeClr>
                </a:solidFill>
                <a:latin typeface="+mj-lt"/>
                <a:ea typeface="Arial"/>
                <a:cs typeface="Arial"/>
              </a:rPr>
              <a:t>來傳輸資料，因為</a:t>
            </a:r>
            <a:r>
              <a:rPr lang="en-US" altLang="zh-TW" sz="1600" b="1" dirty="0">
                <a:solidFill>
                  <a:schemeClr val="accent4">
                    <a:lumMod val="60000"/>
                    <a:lumOff val="40000"/>
                  </a:schemeClr>
                </a:solidFill>
                <a:latin typeface="+mj-lt"/>
                <a:ea typeface="Arial"/>
                <a:cs typeface="Arial"/>
              </a:rPr>
              <a:t>EM9D</a:t>
            </a:r>
            <a:r>
              <a:rPr lang="zh-TW" altLang="en-US" sz="1600" b="1" dirty="0">
                <a:solidFill>
                  <a:schemeClr val="accent4">
                    <a:lumMod val="60000"/>
                    <a:lumOff val="40000"/>
                  </a:schemeClr>
                </a:solidFill>
                <a:latin typeface="+mj-lt"/>
                <a:ea typeface="Arial"/>
                <a:cs typeface="Arial"/>
              </a:rPr>
              <a:t>對於</a:t>
            </a:r>
            <a:r>
              <a:rPr lang="en-US" altLang="zh-TW" sz="1600" b="1" dirty="0">
                <a:solidFill>
                  <a:schemeClr val="accent4">
                    <a:lumMod val="60000"/>
                    <a:lumOff val="40000"/>
                  </a:schemeClr>
                </a:solidFill>
                <a:latin typeface="+mj-lt"/>
                <a:ea typeface="Arial"/>
                <a:cs typeface="Arial"/>
              </a:rPr>
              <a:t>BLE</a:t>
            </a:r>
            <a:r>
              <a:rPr lang="zh-TW" altLang="en-US" sz="1600" b="1" dirty="0">
                <a:solidFill>
                  <a:schemeClr val="accent4">
                    <a:lumMod val="60000"/>
                    <a:lumOff val="40000"/>
                  </a:schemeClr>
                </a:solidFill>
                <a:latin typeface="+mj-lt"/>
                <a:ea typeface="Arial"/>
                <a:cs typeface="Arial"/>
              </a:rPr>
              <a:t>支持有限，所以只好先以</a:t>
            </a:r>
            <a:r>
              <a:rPr lang="en-US" altLang="zh-TW" sz="1600" b="1" dirty="0">
                <a:solidFill>
                  <a:schemeClr val="accent4">
                    <a:lumMod val="60000"/>
                    <a:lumOff val="40000"/>
                  </a:schemeClr>
                </a:solidFill>
                <a:latin typeface="+mj-lt"/>
                <a:ea typeface="Arial"/>
                <a:cs typeface="Arial"/>
              </a:rPr>
              <a:t>UART</a:t>
            </a:r>
            <a:r>
              <a:rPr lang="zh-TW" altLang="en-US" sz="1600" b="1" dirty="0">
                <a:solidFill>
                  <a:schemeClr val="accent4">
                    <a:lumMod val="60000"/>
                    <a:lumOff val="40000"/>
                  </a:schemeClr>
                </a:solidFill>
                <a:latin typeface="+mj-lt"/>
                <a:ea typeface="Arial"/>
                <a:cs typeface="Arial"/>
              </a:rPr>
              <a:t>來傳送資料</a:t>
            </a:r>
            <a:r>
              <a:rPr lang="zh-TW" altLang="en-US" sz="1600" b="1" dirty="0" smtClean="0">
                <a:solidFill>
                  <a:schemeClr val="accent4">
                    <a:lumMod val="60000"/>
                    <a:lumOff val="40000"/>
                  </a:schemeClr>
                </a:solidFill>
                <a:latin typeface="+mj-lt"/>
                <a:ea typeface="Arial"/>
                <a:cs typeface="Arial"/>
              </a:rPr>
              <a:t>。***</a:t>
            </a:r>
            <a:endParaRPr lang="en-US" altLang="zh-TW" sz="1600" b="1" dirty="0">
              <a:solidFill>
                <a:schemeClr val="accent4">
                  <a:lumMod val="60000"/>
                  <a:lumOff val="40000"/>
                </a:schemeClr>
              </a:solidFill>
              <a:latin typeface="+mj-lt"/>
              <a:ea typeface="Arial"/>
              <a:cs typeface="Arial"/>
            </a:endParaRPr>
          </a:p>
          <a:p>
            <a:pPr marL="0" indent="0">
              <a:buClr>
                <a:schemeClr val="tx1"/>
              </a:buClr>
              <a:buFont typeface="Arial"/>
              <a:buNone/>
              <a:defRPr/>
            </a:pPr>
            <a:endParaRPr lang="en-US" altLang="zh-TW" dirty="0">
              <a:solidFill>
                <a:schemeClr val="tx1">
                  <a:lumMod val="85000"/>
                  <a:lumOff val="15000"/>
                </a:schemeClr>
              </a:solidFill>
              <a:latin typeface="+mj-lt"/>
              <a:ea typeface="Arial"/>
              <a:cs typeface="Arial"/>
            </a:endParaRPr>
          </a:p>
          <a:p>
            <a:pPr marL="0" indent="0">
              <a:buNone/>
              <a:defRPr/>
            </a:pPr>
            <a:r>
              <a:rPr lang="zh-TW" altLang="en-US" b="0" i="0" u="none" strike="noStrike" cap="none" spc="0" dirty="0">
                <a:solidFill>
                  <a:schemeClr val="tx1">
                    <a:lumMod val="85000"/>
                    <a:lumOff val="15000"/>
                  </a:schemeClr>
                </a:solidFill>
                <a:latin typeface="+mj-lt"/>
                <a:ea typeface="Arial"/>
                <a:cs typeface="Arial"/>
              </a:rPr>
              <a:t>右圖為</a:t>
            </a:r>
            <a:r>
              <a:rPr lang="en-US" altLang="zh-TW" b="0" i="0" u="none" strike="noStrike" cap="none" spc="0" dirty="0">
                <a:solidFill>
                  <a:schemeClr val="tx1">
                    <a:lumMod val="85000"/>
                    <a:lumOff val="15000"/>
                  </a:schemeClr>
                </a:solidFill>
                <a:latin typeface="+mj-lt"/>
                <a:ea typeface="Arial"/>
                <a:cs typeface="Arial"/>
              </a:rPr>
              <a:t>EM9D </a:t>
            </a:r>
            <a:r>
              <a:rPr lang="en-US" altLang="zh-TW" b="0" i="0" u="none" strike="noStrike" cap="none" spc="0" dirty="0" err="1">
                <a:solidFill>
                  <a:schemeClr val="tx1">
                    <a:lumMod val="85000"/>
                    <a:lumOff val="15000"/>
                  </a:schemeClr>
                </a:solidFill>
                <a:latin typeface="+mj-lt"/>
                <a:ea typeface="Arial"/>
                <a:cs typeface="Arial"/>
              </a:rPr>
              <a:t>AIoT</a:t>
            </a:r>
            <a:r>
              <a:rPr lang="zh-TW" altLang="en-US" b="0" i="0" u="none" strike="noStrike" cap="none" spc="0" dirty="0">
                <a:solidFill>
                  <a:schemeClr val="tx1">
                    <a:lumMod val="85000"/>
                    <a:lumOff val="15000"/>
                  </a:schemeClr>
                </a:solidFill>
                <a:latin typeface="+mj-lt"/>
                <a:ea typeface="Arial"/>
                <a:cs typeface="Arial"/>
              </a:rPr>
              <a:t> </a:t>
            </a:r>
            <a:r>
              <a:rPr lang="en-US" altLang="zh-TW" b="0" i="0" u="none" strike="noStrike" cap="none" spc="0" dirty="0">
                <a:solidFill>
                  <a:schemeClr val="tx1">
                    <a:lumMod val="85000"/>
                    <a:lumOff val="15000"/>
                  </a:schemeClr>
                </a:solidFill>
                <a:latin typeface="+mj-lt"/>
                <a:ea typeface="Arial"/>
                <a:cs typeface="Arial"/>
              </a:rPr>
              <a:t>DK</a:t>
            </a:r>
            <a:r>
              <a:rPr lang="zh-TW" altLang="en-US" b="0" i="0" u="none" strike="noStrike" cap="none" spc="0" dirty="0">
                <a:solidFill>
                  <a:schemeClr val="tx1">
                    <a:lumMod val="85000"/>
                    <a:lumOff val="15000"/>
                  </a:schemeClr>
                </a:solidFill>
                <a:latin typeface="+mj-lt"/>
                <a:ea typeface="Arial"/>
                <a:cs typeface="Arial"/>
              </a:rPr>
              <a:t>端，收到</a:t>
            </a:r>
            <a:r>
              <a:rPr lang="en-US" altLang="zh-TW" b="0" i="0" u="none" strike="noStrike" cap="none" spc="0" dirty="0">
                <a:solidFill>
                  <a:schemeClr val="tx1">
                    <a:lumMod val="85000"/>
                    <a:lumOff val="15000"/>
                  </a:schemeClr>
                </a:solidFill>
                <a:latin typeface="+mj-lt"/>
                <a:ea typeface="Arial"/>
                <a:cs typeface="Arial"/>
              </a:rPr>
              <a:t>nRF52840</a:t>
            </a:r>
            <a:r>
              <a:rPr lang="zh-TW" altLang="en-US" b="0" i="0" u="none" strike="noStrike" cap="none" spc="0" dirty="0">
                <a:solidFill>
                  <a:schemeClr val="tx1">
                    <a:lumMod val="85000"/>
                    <a:lumOff val="15000"/>
                  </a:schemeClr>
                </a:solidFill>
                <a:latin typeface="+mj-lt"/>
                <a:ea typeface="Arial"/>
                <a:cs typeface="Arial"/>
              </a:rPr>
              <a:t>的資料再印</a:t>
            </a:r>
            <a:r>
              <a:rPr lang="zh-TW" altLang="en-US" dirty="0">
                <a:solidFill>
                  <a:schemeClr val="tx1">
                    <a:lumMod val="85000"/>
                    <a:lumOff val="15000"/>
                  </a:schemeClr>
                </a:solidFill>
                <a:latin typeface="+mj-lt"/>
                <a:ea typeface="Arial"/>
                <a:cs typeface="Arial"/>
              </a:rPr>
              <a:t>到</a:t>
            </a:r>
            <a:r>
              <a:rPr lang="en-US" altLang="zh-TW" dirty="0" err="1">
                <a:solidFill>
                  <a:schemeClr val="tx1">
                    <a:lumMod val="85000"/>
                    <a:lumOff val="15000"/>
                  </a:schemeClr>
                </a:solidFill>
                <a:latin typeface="+mj-lt"/>
                <a:ea typeface="Arial"/>
                <a:cs typeface="Arial"/>
              </a:rPr>
              <a:t>PuTTY</a:t>
            </a:r>
            <a:r>
              <a:rPr lang="zh-TW" altLang="en-US" dirty="0">
                <a:solidFill>
                  <a:schemeClr val="tx1">
                    <a:lumMod val="85000"/>
                    <a:lumOff val="15000"/>
                  </a:schemeClr>
                </a:solidFill>
                <a:latin typeface="+mj-lt"/>
                <a:ea typeface="Arial"/>
                <a:cs typeface="Arial"/>
              </a:rPr>
              <a:t>上的結果</a:t>
            </a:r>
            <a:r>
              <a:rPr lang="zh-TW" altLang="en-US" dirty="0" smtClean="0">
                <a:solidFill>
                  <a:schemeClr val="tx1">
                    <a:lumMod val="85000"/>
                    <a:lumOff val="15000"/>
                  </a:schemeClr>
                </a:solidFill>
                <a:latin typeface="+mj-lt"/>
                <a:ea typeface="Arial"/>
                <a:cs typeface="Arial"/>
              </a:rPr>
              <a:t>。</a:t>
            </a:r>
            <a:endParaRPr lang="en-US" altLang="zh-TW" dirty="0" smtClean="0">
              <a:solidFill>
                <a:schemeClr val="tx1">
                  <a:lumMod val="85000"/>
                  <a:lumOff val="15000"/>
                </a:schemeClr>
              </a:solidFill>
              <a:latin typeface="+mj-lt"/>
              <a:ea typeface="Arial"/>
              <a:cs typeface="Arial"/>
            </a:endParaRPr>
          </a:p>
          <a:p>
            <a:pPr marL="0" indent="0">
              <a:buNone/>
              <a:defRPr/>
            </a:pPr>
            <a:r>
              <a:rPr lang="zh-TW" altLang="en-US" dirty="0" smtClean="0">
                <a:solidFill>
                  <a:schemeClr val="tx1">
                    <a:lumMod val="85000"/>
                    <a:lumOff val="15000"/>
                  </a:schemeClr>
                </a:solidFill>
                <a:latin typeface="+mj-lt"/>
                <a:ea typeface="Arial"/>
                <a:cs typeface="Arial"/>
              </a:rPr>
              <a:t>四</a:t>
            </a:r>
            <a:r>
              <a:rPr lang="zh-TW" altLang="en-US" dirty="0">
                <a:solidFill>
                  <a:schemeClr val="tx1">
                    <a:lumMod val="85000"/>
                    <a:lumOff val="15000"/>
                  </a:schemeClr>
                </a:solidFill>
                <a:latin typeface="+mj-lt"/>
                <a:ea typeface="Arial"/>
                <a:cs typeface="Arial"/>
              </a:rPr>
              <a:t>個</a:t>
            </a:r>
            <a:r>
              <a:rPr lang="en-US" altLang="zh-TW" dirty="0">
                <a:solidFill>
                  <a:schemeClr val="tx1">
                    <a:lumMod val="85000"/>
                    <a:lumOff val="15000"/>
                  </a:schemeClr>
                </a:solidFill>
                <a:latin typeface="+mj-lt"/>
                <a:ea typeface="Arial"/>
                <a:cs typeface="Arial"/>
              </a:rPr>
              <a:t>column</a:t>
            </a:r>
            <a:r>
              <a:rPr lang="zh-TW" altLang="en-US" dirty="0">
                <a:solidFill>
                  <a:schemeClr val="tx1">
                    <a:lumMod val="85000"/>
                    <a:lumOff val="15000"/>
                  </a:schemeClr>
                </a:solidFill>
                <a:latin typeface="+mj-lt"/>
                <a:ea typeface="Arial"/>
                <a:cs typeface="Arial"/>
              </a:rPr>
              <a:t>分別代表：</a:t>
            </a:r>
            <a:r>
              <a:rPr lang="en-US" altLang="zh-TW" dirty="0">
                <a:solidFill>
                  <a:schemeClr val="tx1">
                    <a:lumMod val="85000"/>
                    <a:lumOff val="15000"/>
                  </a:schemeClr>
                </a:solidFill>
                <a:latin typeface="+mj-lt"/>
                <a:ea typeface="Arial"/>
                <a:cs typeface="Arial"/>
              </a:rPr>
              <a:t>index</a:t>
            </a:r>
            <a:r>
              <a:rPr lang="zh-TW" altLang="en-US" dirty="0">
                <a:solidFill>
                  <a:schemeClr val="tx1">
                    <a:lumMod val="85000"/>
                    <a:lumOff val="15000"/>
                  </a:schemeClr>
                </a:solidFill>
                <a:latin typeface="+mj-lt"/>
                <a:ea typeface="Arial"/>
                <a:cs typeface="Arial"/>
              </a:rPr>
              <a:t>、</a:t>
            </a:r>
            <a:r>
              <a:rPr lang="en-US" altLang="zh-TW" dirty="0">
                <a:solidFill>
                  <a:schemeClr val="tx1">
                    <a:lumMod val="85000"/>
                    <a:lumOff val="15000"/>
                  </a:schemeClr>
                </a:solidFill>
                <a:latin typeface="+mj-lt"/>
                <a:ea typeface="Arial"/>
                <a:cs typeface="Arial"/>
              </a:rPr>
              <a:t>x</a:t>
            </a:r>
            <a:r>
              <a:rPr lang="zh-TW" altLang="en-US" dirty="0">
                <a:solidFill>
                  <a:schemeClr val="tx1">
                    <a:lumMod val="85000"/>
                    <a:lumOff val="15000"/>
                  </a:schemeClr>
                </a:solidFill>
                <a:latin typeface="+mj-lt"/>
                <a:ea typeface="Arial"/>
                <a:cs typeface="Arial"/>
              </a:rPr>
              <a:t>軸加速度、</a:t>
            </a:r>
            <a:r>
              <a:rPr lang="en-US" altLang="zh-TW" dirty="0">
                <a:solidFill>
                  <a:schemeClr val="tx1">
                    <a:lumMod val="85000"/>
                    <a:lumOff val="15000"/>
                  </a:schemeClr>
                </a:solidFill>
              </a:rPr>
              <a:t> y</a:t>
            </a:r>
            <a:r>
              <a:rPr lang="zh-TW" altLang="en-US" dirty="0">
                <a:solidFill>
                  <a:schemeClr val="tx1">
                    <a:lumMod val="85000"/>
                    <a:lumOff val="15000"/>
                  </a:schemeClr>
                </a:solidFill>
              </a:rPr>
              <a:t>軸加速度</a:t>
            </a:r>
            <a:r>
              <a:rPr lang="zh-TW" altLang="en-US" dirty="0">
                <a:solidFill>
                  <a:schemeClr val="tx1">
                    <a:lumMod val="85000"/>
                    <a:lumOff val="15000"/>
                  </a:schemeClr>
                </a:solidFill>
                <a:latin typeface="+mj-lt"/>
                <a:ea typeface="Arial"/>
                <a:cs typeface="Arial"/>
              </a:rPr>
              <a:t>、</a:t>
            </a:r>
            <a:r>
              <a:rPr lang="en-US" altLang="zh-TW" dirty="0">
                <a:solidFill>
                  <a:schemeClr val="tx1">
                    <a:lumMod val="85000"/>
                    <a:lumOff val="15000"/>
                  </a:schemeClr>
                </a:solidFill>
                <a:latin typeface="+mj-lt"/>
                <a:ea typeface="Arial"/>
                <a:cs typeface="Arial"/>
              </a:rPr>
              <a:t>z</a:t>
            </a:r>
            <a:r>
              <a:rPr lang="zh-TW" altLang="en-US" dirty="0">
                <a:solidFill>
                  <a:schemeClr val="tx1">
                    <a:lumMod val="85000"/>
                    <a:lumOff val="15000"/>
                  </a:schemeClr>
                </a:solidFill>
                <a:latin typeface="+mj-lt"/>
                <a:ea typeface="Arial"/>
                <a:cs typeface="Arial"/>
              </a:rPr>
              <a:t>軸加速度。</a:t>
            </a:r>
            <a:endParaRPr b="0" i="0" u="none" strike="noStrike" cap="none" spc="0" dirty="0">
              <a:solidFill>
                <a:schemeClr val="tx1">
                  <a:lumMod val="85000"/>
                  <a:lumOff val="15000"/>
                </a:schemeClr>
              </a:solidFill>
              <a:latin typeface="+mj-lt"/>
              <a:ea typeface="Arial"/>
              <a:cs typeface="Arial"/>
            </a:endParaRPr>
          </a:p>
        </p:txBody>
      </p:sp>
      <p:sp>
        <p:nvSpPr>
          <p:cNvPr id="910715690" name="Title 2"/>
          <p:cNvSpPr>
            <a:spLocks noGrp="1"/>
          </p:cNvSpPr>
          <p:nvPr>
            <p:ph type="title"/>
          </p:nvPr>
        </p:nvSpPr>
        <p:spPr bwMode="auto"/>
        <p:txBody>
          <a:bodyPr/>
          <a:lstStyle/>
          <a:p>
            <a:pPr>
              <a:defRPr/>
            </a:pPr>
            <a:r>
              <a:rPr lang="zh-TW" altLang="en-US" sz="3200" b="1" i="0" u="none" strike="noStrike" cap="none" spc="0" dirty="0">
                <a:solidFill>
                  <a:schemeClr val="tx1"/>
                </a:solidFill>
              </a:rPr>
              <a:t>作品</a:t>
            </a:r>
            <a:r>
              <a:rPr lang="zh-TW" altLang="en-US" sz="3200" b="1" i="0" u="none" strike="noStrike" cap="none" spc="0" dirty="0" smtClean="0">
                <a:solidFill>
                  <a:schemeClr val="tx1"/>
                </a:solidFill>
              </a:rPr>
              <a:t>進度 </a:t>
            </a:r>
            <a:r>
              <a:rPr lang="en-US" altLang="zh-TW" sz="3200" b="1" i="0" u="none" strike="noStrike" cap="none" spc="0" dirty="0" smtClean="0">
                <a:solidFill>
                  <a:schemeClr val="tx1"/>
                </a:solidFill>
              </a:rPr>
              <a:t>-</a:t>
            </a:r>
            <a:r>
              <a:rPr lang="zh-TW" altLang="en-US" sz="3200" b="1" i="0" u="none" strike="noStrike" cap="none" spc="0" dirty="0" smtClean="0">
                <a:solidFill>
                  <a:schemeClr val="tx1"/>
                </a:solidFill>
              </a:rPr>
              <a:t> 傳輸介面選擇</a:t>
            </a:r>
            <a:endParaRPr b="1" dirty="0"/>
          </a:p>
        </p:txBody>
      </p:sp>
      <p:grpSp>
        <p:nvGrpSpPr>
          <p:cNvPr id="4" name="群組 3"/>
          <p:cNvGrpSpPr/>
          <p:nvPr/>
        </p:nvGrpSpPr>
        <p:grpSpPr>
          <a:xfrm>
            <a:off x="5879976" y="1305904"/>
            <a:ext cx="6191236" cy="5021120"/>
            <a:chOff x="5615172" y="1147025"/>
            <a:chExt cx="6528048" cy="5286872"/>
          </a:xfrm>
        </p:grpSpPr>
        <p:pic>
          <p:nvPicPr>
            <p:cNvPr id="2" name="圖片 1"/>
            <p:cNvPicPr>
              <a:picLocks noChangeAspect="1"/>
            </p:cNvPicPr>
            <p:nvPr/>
          </p:nvPicPr>
          <p:blipFill rotWithShape="1">
            <a:blip r:embed="rId2"/>
            <a:srcRect r="16008"/>
            <a:stretch/>
          </p:blipFill>
          <p:spPr>
            <a:xfrm>
              <a:off x="5615172" y="1147025"/>
              <a:ext cx="6528048" cy="5286872"/>
            </a:xfrm>
            <a:prstGeom prst="rect">
              <a:avLst/>
            </a:prstGeom>
          </p:spPr>
        </p:pic>
        <p:sp>
          <p:nvSpPr>
            <p:cNvPr id="3" name="矩形 2"/>
            <p:cNvSpPr/>
            <p:nvPr/>
          </p:nvSpPr>
          <p:spPr>
            <a:xfrm>
              <a:off x="5691097" y="1546676"/>
              <a:ext cx="1774845" cy="369332"/>
            </a:xfrm>
            <a:prstGeom prst="rect">
              <a:avLst/>
            </a:prstGeom>
            <a:noFill/>
          </p:spPr>
          <p:txBody>
            <a:bodyPr wrap="none" lIns="91440" tIns="45720" rIns="91440" bIns="45720">
              <a:spAutoFit/>
            </a:bodyPr>
            <a:lstStyle/>
            <a:p>
              <a:pPr algn="ctr"/>
              <a:r>
                <a:rPr lang="en-US" altLang="zh-TW"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Idx</a:t>
              </a:r>
              <a:r>
                <a:rPr lang="en-US" altLang="zh-TW"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x</a:t>
              </a:r>
              <a:r>
                <a:rPr lang="zh-TW" alt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軸 </a:t>
              </a:r>
              <a:r>
                <a:rPr lang="en-US" altLang="zh-TW"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y</a:t>
              </a:r>
              <a:r>
                <a:rPr lang="zh-TW" alt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軸 </a:t>
              </a:r>
              <a:r>
                <a:rPr lang="en-US" altLang="zh-TW"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z</a:t>
              </a:r>
              <a:r>
                <a:rPr lang="zh-TW" alt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軸</a:t>
              </a:r>
            </a:p>
          </p:txBody>
        </p:sp>
      </p:grpSp>
      <p:pic>
        <p:nvPicPr>
          <p:cNvPr id="7" name="圖片 6">
            <a:extLst>
              <a:ext uri="{FF2B5EF4-FFF2-40B4-BE49-F238E27FC236}">
                <a16:creationId xmlns="" xmlns:a16="http://schemas.microsoft.com/office/drawing/2014/main" id="{D8593FFF-E917-4478-8A88-B0B007602AF6}"/>
              </a:ext>
            </a:extLst>
          </p:cNvPr>
          <p:cNvPicPr>
            <a:picLocks noChangeAspect="1"/>
          </p:cNvPicPr>
          <p:nvPr/>
        </p:nvPicPr>
        <p:blipFill>
          <a:blip r:embed="rId3"/>
          <a:stretch>
            <a:fillRect/>
          </a:stretch>
        </p:blipFill>
        <p:spPr bwMode="auto">
          <a:xfrm>
            <a:off x="8223322" y="1860850"/>
            <a:ext cx="3118518" cy="2116790"/>
          </a:xfrm>
          <a:prstGeom prst="rect">
            <a:avLst/>
          </a:prstGeom>
        </p:spPr>
      </p:pic>
      <p:sp>
        <p:nvSpPr>
          <p:cNvPr id="5" name="矩形 4">
            <a:extLst>
              <a:ext uri="{FF2B5EF4-FFF2-40B4-BE49-F238E27FC236}">
                <a16:creationId xmlns="" xmlns:a16="http://schemas.microsoft.com/office/drawing/2014/main" id="{1D4CC627-3BB9-41F5-B6EF-98DF3D323BEE}"/>
              </a:ext>
            </a:extLst>
          </p:cNvPr>
          <p:cNvSpPr/>
          <p:nvPr/>
        </p:nvSpPr>
        <p:spPr>
          <a:xfrm>
            <a:off x="10301149" y="4418179"/>
            <a:ext cx="1440160" cy="923330"/>
          </a:xfrm>
          <a:prstGeom prst="rect">
            <a:avLst/>
          </a:prstGeom>
        </p:spPr>
        <p:txBody>
          <a:bodyPr wrap="square">
            <a:spAutoFit/>
          </a:bodyPr>
          <a:lstStyle/>
          <a:p>
            <a:r>
              <a:rPr lang="en-US" altLang="zh-TW" b="1" dirty="0">
                <a:solidFill>
                  <a:srgbClr val="FF0000"/>
                </a:solidFill>
              </a:rPr>
              <a:t>nRF52840</a:t>
            </a:r>
            <a:r>
              <a:rPr lang="zh-TW" altLang="en-US" b="1" dirty="0">
                <a:solidFill>
                  <a:srgbClr val="FF0000"/>
                </a:solidFill>
              </a:rPr>
              <a:t> </a:t>
            </a:r>
            <a:r>
              <a:rPr lang="en-US" altLang="zh-TW" b="1" dirty="0">
                <a:solidFill>
                  <a:srgbClr val="FF0000"/>
                </a:solidFill>
              </a:rPr>
              <a:t>+</a:t>
            </a:r>
            <a:r>
              <a:rPr lang="zh-TW" altLang="en-US" b="1" dirty="0">
                <a:solidFill>
                  <a:srgbClr val="FF0000"/>
                </a:solidFill>
              </a:rPr>
              <a:t> </a:t>
            </a:r>
            <a:r>
              <a:rPr lang="en-US" altLang="zh-TW" b="1" dirty="0">
                <a:solidFill>
                  <a:srgbClr val="FF0000"/>
                </a:solidFill>
              </a:rPr>
              <a:t>MPU9250</a:t>
            </a:r>
          </a:p>
          <a:p>
            <a:r>
              <a:rPr lang="zh-TW" altLang="en-US" b="1" dirty="0">
                <a:solidFill>
                  <a:srgbClr val="FF0000"/>
                </a:solidFill>
              </a:rPr>
              <a:t>綁在人身上</a:t>
            </a:r>
            <a:endParaRPr lang="en-US" dirty="0">
              <a:solidFill>
                <a:srgbClr val="FF0000"/>
              </a:solidFill>
            </a:endParaRPr>
          </a:p>
        </p:txBody>
      </p:sp>
      <p:sp>
        <p:nvSpPr>
          <p:cNvPr id="6" name="橢圓 5">
            <a:extLst>
              <a:ext uri="{FF2B5EF4-FFF2-40B4-BE49-F238E27FC236}">
                <a16:creationId xmlns="" xmlns:a16="http://schemas.microsoft.com/office/drawing/2014/main" id="{04A0104C-246E-4DC6-AC29-399013611420}"/>
              </a:ext>
            </a:extLst>
          </p:cNvPr>
          <p:cNvSpPr/>
          <p:nvPr/>
        </p:nvSpPr>
        <p:spPr bwMode="auto">
          <a:xfrm>
            <a:off x="10128448" y="2348880"/>
            <a:ext cx="1080120" cy="1467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線單箭頭接點 8">
            <a:extLst>
              <a:ext uri="{FF2B5EF4-FFF2-40B4-BE49-F238E27FC236}">
                <a16:creationId xmlns="" xmlns:a16="http://schemas.microsoft.com/office/drawing/2014/main" id="{05FD5295-6893-4E8F-9EA2-41342CADCED6}"/>
              </a:ext>
            </a:extLst>
          </p:cNvPr>
          <p:cNvCxnSpPr/>
          <p:nvPr/>
        </p:nvCxnSpPr>
        <p:spPr bwMode="auto">
          <a:xfrm flipH="1" flipV="1">
            <a:off x="10704512" y="3816464"/>
            <a:ext cx="144016" cy="6206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 name="直線單箭頭接點 11">
            <a:extLst>
              <a:ext uri="{FF2B5EF4-FFF2-40B4-BE49-F238E27FC236}">
                <a16:creationId xmlns="" xmlns:a16="http://schemas.microsoft.com/office/drawing/2014/main" id="{10167A5D-D02F-45CD-A537-645C51D82504}"/>
              </a:ext>
            </a:extLst>
          </p:cNvPr>
          <p:cNvCxnSpPr/>
          <p:nvPr/>
        </p:nvCxnSpPr>
        <p:spPr bwMode="auto">
          <a:xfrm flipH="1" flipV="1">
            <a:off x="9103877" y="3816464"/>
            <a:ext cx="144016" cy="6206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矩形 9">
            <a:extLst>
              <a:ext uri="{FF2B5EF4-FFF2-40B4-BE49-F238E27FC236}">
                <a16:creationId xmlns="" xmlns:a16="http://schemas.microsoft.com/office/drawing/2014/main" id="{4411E1E5-413B-4411-8E49-B245C2992A5A}"/>
              </a:ext>
            </a:extLst>
          </p:cNvPr>
          <p:cNvSpPr/>
          <p:nvPr/>
        </p:nvSpPr>
        <p:spPr>
          <a:xfrm>
            <a:off x="8223322" y="4457999"/>
            <a:ext cx="1857509" cy="646331"/>
          </a:xfrm>
          <a:prstGeom prst="rect">
            <a:avLst/>
          </a:prstGeom>
        </p:spPr>
        <p:txBody>
          <a:bodyPr wrap="square">
            <a:spAutoFit/>
          </a:bodyPr>
          <a:lstStyle/>
          <a:p>
            <a:r>
              <a:rPr lang="en-US" altLang="zh-TW" b="1" dirty="0">
                <a:solidFill>
                  <a:srgbClr val="FF0000"/>
                </a:solidFill>
              </a:rPr>
              <a:t>EM9D </a:t>
            </a:r>
            <a:r>
              <a:rPr lang="en-US" altLang="zh-TW" b="1" dirty="0" err="1">
                <a:solidFill>
                  <a:srgbClr val="FF0000"/>
                </a:solidFill>
              </a:rPr>
              <a:t>AIoT</a:t>
            </a:r>
            <a:r>
              <a:rPr lang="zh-TW" altLang="en-US" b="1" dirty="0">
                <a:solidFill>
                  <a:srgbClr val="FF0000"/>
                </a:solidFill>
              </a:rPr>
              <a:t> </a:t>
            </a:r>
            <a:r>
              <a:rPr lang="en-US" altLang="zh-TW" b="1" dirty="0">
                <a:solidFill>
                  <a:srgbClr val="FF0000"/>
                </a:solidFill>
              </a:rPr>
              <a:t>DK</a:t>
            </a:r>
          </a:p>
          <a:p>
            <a:r>
              <a:rPr lang="zh-TW" altLang="en-US" b="1" dirty="0">
                <a:solidFill>
                  <a:srgbClr val="FF0000"/>
                </a:solidFill>
              </a:rPr>
              <a:t>進行</a:t>
            </a:r>
            <a:r>
              <a:rPr lang="en-US" altLang="zh-TW" b="1" dirty="0">
                <a:solidFill>
                  <a:srgbClr val="FF0000"/>
                </a:solidFill>
              </a:rPr>
              <a:t>AI</a:t>
            </a:r>
            <a:r>
              <a:rPr lang="zh-TW" altLang="en-US" b="1" dirty="0">
                <a:solidFill>
                  <a:srgbClr val="FF0000"/>
                </a:solidFill>
              </a:rPr>
              <a:t>運算</a:t>
            </a:r>
            <a:endParaRPr lang="en-US" b="1" dirty="0">
              <a:solidFill>
                <a:srgbClr val="FF0000"/>
              </a:solidFill>
            </a:endParaRPr>
          </a:p>
        </p:txBody>
      </p:sp>
      <p:sp>
        <p:nvSpPr>
          <p:cNvPr id="14" name="橢圓 13">
            <a:extLst>
              <a:ext uri="{FF2B5EF4-FFF2-40B4-BE49-F238E27FC236}">
                <a16:creationId xmlns="" xmlns:a16="http://schemas.microsoft.com/office/drawing/2014/main" id="{29456BED-E8D8-44A7-8446-37550767CC73}"/>
              </a:ext>
            </a:extLst>
          </p:cNvPr>
          <p:cNvSpPr/>
          <p:nvPr/>
        </p:nvSpPr>
        <p:spPr bwMode="auto">
          <a:xfrm>
            <a:off x="8610538" y="2322877"/>
            <a:ext cx="1080120" cy="1467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單箭頭接點 14">
            <a:extLst>
              <a:ext uri="{FF2B5EF4-FFF2-40B4-BE49-F238E27FC236}">
                <a16:creationId xmlns="" xmlns:a16="http://schemas.microsoft.com/office/drawing/2014/main" id="{4C7B6142-4983-4D5D-BB94-4CE5E1C0F507}"/>
              </a:ext>
            </a:extLst>
          </p:cNvPr>
          <p:cNvCxnSpPr>
            <a:cxnSpLocks/>
          </p:cNvCxnSpPr>
          <p:nvPr/>
        </p:nvCxnSpPr>
        <p:spPr bwMode="auto">
          <a:xfrm flipH="1" flipV="1">
            <a:off x="9820096" y="3456435"/>
            <a:ext cx="308352" cy="225454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矩形 12">
            <a:extLst>
              <a:ext uri="{FF2B5EF4-FFF2-40B4-BE49-F238E27FC236}">
                <a16:creationId xmlns="" xmlns:a16="http://schemas.microsoft.com/office/drawing/2014/main" id="{D26ACFA5-5FC0-4916-82A0-BDCC57A1F9A0}"/>
              </a:ext>
            </a:extLst>
          </p:cNvPr>
          <p:cNvSpPr/>
          <p:nvPr/>
        </p:nvSpPr>
        <p:spPr>
          <a:xfrm>
            <a:off x="9750656" y="5637374"/>
            <a:ext cx="825867" cy="369332"/>
          </a:xfrm>
          <a:prstGeom prst="rect">
            <a:avLst/>
          </a:prstGeom>
        </p:spPr>
        <p:txBody>
          <a:bodyPr wrap="none">
            <a:spAutoFit/>
          </a:bodyPr>
          <a:lstStyle/>
          <a:p>
            <a:r>
              <a:rPr lang="en-US" b="1" dirty="0">
                <a:solidFill>
                  <a:srgbClr val="FF0000"/>
                </a:solidFill>
              </a:rPr>
              <a:t>UART</a:t>
            </a:r>
          </a:p>
        </p:txBody>
      </p:sp>
    </p:spTree>
    <p:extLst>
      <p:ext uri="{BB962C8B-B14F-4D97-AF65-F5344CB8AC3E}">
        <p14:creationId xmlns:p14="http://schemas.microsoft.com/office/powerpoint/2010/main" val="13018418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6556" y="1554480"/>
            <a:ext cx="11278566" cy="4846320"/>
          </a:xfrm>
        </p:spPr>
        <p:txBody>
          <a:bodyPr/>
          <a:lstStyle/>
          <a:p>
            <a:r>
              <a:rPr lang="zh-TW" altLang="en-US" dirty="0" smtClean="0">
                <a:latin typeface="+mn-ea"/>
              </a:rPr>
              <a:t>我們蒐集了</a:t>
            </a:r>
            <a:r>
              <a:rPr lang="en-US" altLang="zh-TW" dirty="0" smtClean="0">
                <a:latin typeface="+mn-ea"/>
              </a:rPr>
              <a:t>27</a:t>
            </a:r>
            <a:r>
              <a:rPr lang="zh-TW" altLang="zh-TW" dirty="0" smtClean="0">
                <a:latin typeface="+mn-ea"/>
              </a:rPr>
              <a:t>人</a:t>
            </a:r>
            <a:r>
              <a:rPr lang="zh-TW" altLang="en-US" dirty="0" smtClean="0">
                <a:latin typeface="+mn-ea"/>
              </a:rPr>
              <a:t>的加速度資料 </a:t>
            </a:r>
            <a:endParaRPr lang="en-US" altLang="zh-TW" dirty="0" smtClean="0">
              <a:latin typeface="+mn-ea"/>
            </a:endParaRPr>
          </a:p>
          <a:p>
            <a:r>
              <a:rPr lang="zh-TW" altLang="en-US" dirty="0" smtClean="0">
                <a:latin typeface="+mn-ea"/>
              </a:rPr>
              <a:t>等待</a:t>
            </a:r>
            <a:r>
              <a:rPr lang="en-US" altLang="zh-TW" dirty="0" smtClean="0">
                <a:latin typeface="+mn-ea"/>
              </a:rPr>
              <a:t>15</a:t>
            </a:r>
            <a:r>
              <a:rPr lang="zh-TW" altLang="en-US" dirty="0" smtClean="0">
                <a:latin typeface="+mn-ea"/>
              </a:rPr>
              <a:t>秒的熱身完畢之後才開始正式收集</a:t>
            </a:r>
            <a:endParaRPr lang="en-US" altLang="zh-TW" dirty="0" smtClean="0">
              <a:latin typeface="+mn-ea"/>
            </a:endParaRPr>
          </a:p>
          <a:p>
            <a:r>
              <a:rPr lang="zh-TW" altLang="en-US" dirty="0" smtClean="0">
                <a:latin typeface="+mn-ea"/>
              </a:rPr>
              <a:t>持續</a:t>
            </a:r>
            <a:r>
              <a:rPr lang="en-US" altLang="zh-TW" dirty="0" smtClean="0">
                <a:latin typeface="+mn-ea"/>
              </a:rPr>
              <a:t>30</a:t>
            </a:r>
            <a:r>
              <a:rPr lang="zh-TW" altLang="en-US" dirty="0" smtClean="0">
                <a:latin typeface="+mn-ea"/>
              </a:rPr>
              <a:t>秒</a:t>
            </a:r>
            <a:endParaRPr lang="en-US" altLang="zh-TW" dirty="0">
              <a:latin typeface="+mn-ea"/>
            </a:endParaRPr>
          </a:p>
          <a:p>
            <a:r>
              <a:rPr lang="en-US" altLang="zh-TW" dirty="0" smtClean="0">
                <a:latin typeface="+mn-ea"/>
              </a:rPr>
              <a:t>Sample rate: 500 </a:t>
            </a:r>
            <a:r>
              <a:rPr lang="en-US" altLang="zh-TW" dirty="0">
                <a:latin typeface="+mn-ea"/>
              </a:rPr>
              <a:t>Hz</a:t>
            </a:r>
            <a:endParaRPr lang="zh-TW" altLang="zh-TW" dirty="0">
              <a:latin typeface="+mn-ea"/>
            </a:endParaRPr>
          </a:p>
          <a:p>
            <a:pPr marL="0" indent="0">
              <a:buNone/>
            </a:pPr>
            <a:endParaRPr lang="en-US" altLang="zh-TW" dirty="0" smtClean="0">
              <a:latin typeface="+mn-ea"/>
            </a:endParaRPr>
          </a:p>
        </p:txBody>
      </p:sp>
      <p:sp>
        <p:nvSpPr>
          <p:cNvPr id="3" name="標題 2"/>
          <p:cNvSpPr>
            <a:spLocks noGrp="1"/>
          </p:cNvSpPr>
          <p:nvPr>
            <p:ph type="title"/>
          </p:nvPr>
        </p:nvSpPr>
        <p:spPr/>
        <p:txBody>
          <a:bodyPr/>
          <a:lstStyle/>
          <a:p>
            <a:r>
              <a:rPr lang="zh-TW" altLang="en-US" b="1" dirty="0"/>
              <a:t>作品</a:t>
            </a:r>
            <a:r>
              <a:rPr lang="zh-TW" altLang="en-US" b="1" dirty="0" smtClean="0"/>
              <a:t>進度 </a:t>
            </a:r>
            <a:r>
              <a:rPr lang="en-US" altLang="zh-TW" b="1" dirty="0" smtClean="0"/>
              <a:t>–</a:t>
            </a:r>
            <a:r>
              <a:rPr lang="zh-TW" altLang="en-US" b="1" dirty="0" smtClean="0"/>
              <a:t> 資料</a:t>
            </a:r>
            <a:r>
              <a:rPr lang="zh-TW" altLang="en-US" b="1" dirty="0"/>
              <a:t>收集</a:t>
            </a:r>
            <a:endParaRPr lang="zh-TW" altLang="en-US" dirty="0"/>
          </a:p>
        </p:txBody>
      </p:sp>
      <p:grpSp>
        <p:nvGrpSpPr>
          <p:cNvPr id="11" name="群組 10"/>
          <p:cNvGrpSpPr/>
          <p:nvPr/>
        </p:nvGrpSpPr>
        <p:grpSpPr>
          <a:xfrm>
            <a:off x="1919536" y="3284984"/>
            <a:ext cx="9232093" cy="3040733"/>
            <a:chOff x="1703512" y="3119005"/>
            <a:chExt cx="9232093" cy="3040733"/>
          </a:xfrm>
        </p:grpSpPr>
        <p:grpSp>
          <p:nvGrpSpPr>
            <p:cNvPr id="9" name="群組 8"/>
            <p:cNvGrpSpPr/>
            <p:nvPr/>
          </p:nvGrpSpPr>
          <p:grpSpPr>
            <a:xfrm>
              <a:off x="1703512" y="3949630"/>
              <a:ext cx="9232093" cy="2210108"/>
              <a:chOff x="1060674" y="3210854"/>
              <a:chExt cx="9232093" cy="2210108"/>
            </a:xfrm>
          </p:grpSpPr>
          <p:pic>
            <p:nvPicPr>
              <p:cNvPr id="5" name="圖片 4"/>
              <p:cNvPicPr>
                <a:picLocks noChangeAspect="1"/>
              </p:cNvPicPr>
              <p:nvPr/>
            </p:nvPicPr>
            <p:blipFill>
              <a:blip r:embed="rId3"/>
              <a:stretch>
                <a:fillRect/>
              </a:stretch>
            </p:blipFill>
            <p:spPr>
              <a:xfrm>
                <a:off x="1060674" y="3210854"/>
                <a:ext cx="3019846" cy="2210108"/>
              </a:xfrm>
              <a:prstGeom prst="rect">
                <a:avLst/>
              </a:prstGeom>
            </p:spPr>
          </p:pic>
          <p:pic>
            <p:nvPicPr>
              <p:cNvPr id="6" name="圖片 5"/>
              <p:cNvPicPr>
                <a:picLocks noChangeAspect="1"/>
              </p:cNvPicPr>
              <p:nvPr/>
            </p:nvPicPr>
            <p:blipFill>
              <a:blip r:embed="rId4"/>
              <a:stretch>
                <a:fillRect/>
              </a:stretch>
            </p:blipFill>
            <p:spPr>
              <a:xfrm>
                <a:off x="4190613" y="3252035"/>
                <a:ext cx="3019846" cy="2114845"/>
              </a:xfrm>
              <a:prstGeom prst="rect">
                <a:avLst/>
              </a:prstGeom>
            </p:spPr>
          </p:pic>
          <p:pic>
            <p:nvPicPr>
              <p:cNvPr id="7" name="圖片 6"/>
              <p:cNvPicPr>
                <a:picLocks noChangeAspect="1"/>
              </p:cNvPicPr>
              <p:nvPr/>
            </p:nvPicPr>
            <p:blipFill>
              <a:blip r:embed="rId5"/>
              <a:stretch>
                <a:fillRect/>
              </a:stretch>
            </p:blipFill>
            <p:spPr>
              <a:xfrm>
                <a:off x="7320552" y="3210854"/>
                <a:ext cx="2972215" cy="2172003"/>
              </a:xfrm>
              <a:prstGeom prst="rect">
                <a:avLst/>
              </a:prstGeom>
            </p:spPr>
          </p:pic>
        </p:grpSp>
        <p:sp>
          <p:nvSpPr>
            <p:cNvPr id="10" name="文字方塊 9"/>
            <p:cNvSpPr txBox="1"/>
            <p:nvPr/>
          </p:nvSpPr>
          <p:spPr bwMode="auto">
            <a:xfrm>
              <a:off x="5231904" y="3119005"/>
              <a:ext cx="3711272" cy="646331"/>
            </a:xfrm>
            <a:prstGeom prst="rect">
              <a:avLst/>
            </a:prstGeom>
            <a:noFill/>
          </p:spPr>
          <p:txBody>
            <a:bodyPr wrap="none" rtlCol="0">
              <a:spAutoFit/>
            </a:bodyPr>
            <a:lstStyle/>
            <a:p>
              <a:r>
                <a:rPr lang="zh-TW" altLang="en-US" dirty="0" smtClean="0"/>
                <a:t>三軸加速度資料</a:t>
              </a:r>
              <a:endParaRPr lang="en-US" altLang="zh-TW" dirty="0" smtClean="0"/>
            </a:p>
            <a:p>
              <a:r>
                <a:rPr lang="en-US" altLang="zh-TW" dirty="0" smtClean="0"/>
                <a:t>(x</a:t>
              </a:r>
              <a:r>
                <a:rPr lang="zh-TW" altLang="en-US" dirty="0" smtClean="0"/>
                <a:t>軸為時間 </a:t>
              </a:r>
              <a:r>
                <a:rPr lang="en-US" altLang="zh-TW" dirty="0" smtClean="0"/>
                <a:t>y</a:t>
              </a:r>
              <a:r>
                <a:rPr lang="zh-TW" altLang="en-US" dirty="0" smtClean="0"/>
                <a:t>軸為</a:t>
              </a:r>
              <a:r>
                <a:rPr lang="en-US" altLang="zh-TW" dirty="0" smtClean="0"/>
                <a:t>scale</a:t>
              </a:r>
              <a:r>
                <a:rPr lang="zh-TW" altLang="en-US" dirty="0" smtClean="0"/>
                <a:t>後的加速度</a:t>
              </a:r>
              <a:r>
                <a:rPr lang="en-US" altLang="zh-TW" dirty="0" smtClean="0"/>
                <a:t>)</a:t>
              </a:r>
              <a:endParaRPr lang="zh-TW" altLang="en-US" dirty="0"/>
            </a:p>
          </p:txBody>
        </p:sp>
      </p:grpSp>
    </p:spTree>
    <p:extLst>
      <p:ext uri="{BB962C8B-B14F-4D97-AF65-F5344CB8AC3E}">
        <p14:creationId xmlns:p14="http://schemas.microsoft.com/office/powerpoint/2010/main" val="15242906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6556" y="1554480"/>
            <a:ext cx="11278566" cy="4846320"/>
          </a:xfrm>
        </p:spPr>
        <p:txBody>
          <a:bodyPr/>
          <a:lstStyle/>
          <a:p>
            <a:r>
              <a:rPr lang="zh-TW" altLang="en-US" dirty="0" smtClean="0">
                <a:solidFill>
                  <a:schemeClr val="tx1">
                    <a:lumMod val="85000"/>
                    <a:lumOff val="15000"/>
                  </a:schemeClr>
                </a:solidFill>
              </a:rPr>
              <a:t>原先</a:t>
            </a:r>
            <a:r>
              <a:rPr lang="zh-TW" altLang="en-US" dirty="0">
                <a:solidFill>
                  <a:schemeClr val="tx1">
                    <a:lumMod val="85000"/>
                    <a:lumOff val="15000"/>
                  </a:schemeClr>
                </a:solidFill>
              </a:rPr>
              <a:t>是以字串</a:t>
            </a:r>
            <a:r>
              <a:rPr lang="zh-TW" altLang="en-US" dirty="0" smtClean="0">
                <a:solidFill>
                  <a:schemeClr val="tx1">
                    <a:lumMod val="85000"/>
                    <a:lumOff val="15000"/>
                  </a:schemeClr>
                </a:solidFill>
              </a:rPr>
              <a:t>傳輸，發現占用過多的</a:t>
            </a:r>
            <a:r>
              <a:rPr lang="en-US" altLang="zh-TW" dirty="0" smtClean="0">
                <a:solidFill>
                  <a:schemeClr val="tx1">
                    <a:lumMod val="85000"/>
                    <a:lumOff val="15000"/>
                  </a:schemeClr>
                </a:solidFill>
              </a:rPr>
              <a:t>RAM</a:t>
            </a:r>
          </a:p>
          <a:p>
            <a:pPr lvl="1"/>
            <a:r>
              <a:rPr lang="zh-TW" altLang="en-US" dirty="0" smtClean="0">
                <a:solidFill>
                  <a:schemeClr val="tx1">
                    <a:lumMod val="85000"/>
                    <a:lumOff val="15000"/>
                  </a:schemeClr>
                </a:solidFill>
              </a:rPr>
              <a:t>格式</a:t>
            </a:r>
            <a:r>
              <a:rPr lang="en-US" altLang="zh-TW" dirty="0" err="1" smtClean="0">
                <a:solidFill>
                  <a:schemeClr val="tx1">
                    <a:lumMod val="85000"/>
                    <a:lumOff val="15000"/>
                  </a:schemeClr>
                </a:solidFill>
              </a:rPr>
              <a:t>Idx</a:t>
            </a:r>
            <a:r>
              <a:rPr lang="en-US" altLang="zh-TW" dirty="0" smtClean="0">
                <a:solidFill>
                  <a:schemeClr val="tx1">
                    <a:lumMod val="85000"/>
                    <a:lumOff val="15000"/>
                  </a:schemeClr>
                </a:solidFill>
              </a:rPr>
              <a:t> x y z</a:t>
            </a:r>
          </a:p>
          <a:p>
            <a:pPr lvl="1"/>
            <a:r>
              <a:rPr lang="en-US" altLang="zh-TW" dirty="0" smtClean="0">
                <a:solidFill>
                  <a:schemeClr val="tx1">
                    <a:lumMod val="85000"/>
                    <a:lumOff val="15000"/>
                  </a:schemeClr>
                </a:solidFill>
              </a:rPr>
              <a:t>156 0.02 -0.99 0.01 </a:t>
            </a:r>
            <a:r>
              <a:rPr lang="en-US" altLang="zh-TW" dirty="0" smtClean="0">
                <a:solidFill>
                  <a:schemeClr val="tx1">
                    <a:lumMod val="85000"/>
                    <a:lumOff val="15000"/>
                  </a:schemeClr>
                </a:solidFill>
                <a:sym typeface="Wingdings" panose="05000000000000000000" pitchFamily="2" charset="2"/>
              </a:rPr>
              <a:t></a:t>
            </a:r>
            <a:r>
              <a:rPr lang="zh-TW" altLang="en-US" dirty="0" smtClean="0">
                <a:solidFill>
                  <a:schemeClr val="tx1">
                    <a:lumMod val="85000"/>
                    <a:lumOff val="15000"/>
                  </a:schemeClr>
                </a:solidFill>
                <a:sym typeface="Wingdings" panose="05000000000000000000" pitchFamily="2" charset="2"/>
              </a:rPr>
              <a:t> 總共占用</a:t>
            </a:r>
            <a:r>
              <a:rPr lang="en-US" altLang="zh-TW" dirty="0" smtClean="0">
                <a:solidFill>
                  <a:schemeClr val="tx1">
                    <a:lumMod val="85000"/>
                    <a:lumOff val="15000"/>
                  </a:schemeClr>
                </a:solidFill>
                <a:sym typeface="Wingdings" panose="05000000000000000000" pitchFamily="2" charset="2"/>
              </a:rPr>
              <a:t>16Byte(</a:t>
            </a:r>
            <a:r>
              <a:rPr lang="zh-TW" altLang="en-US" dirty="0" smtClean="0">
                <a:solidFill>
                  <a:schemeClr val="tx1">
                    <a:lumMod val="85000"/>
                    <a:lumOff val="15000"/>
                  </a:schemeClr>
                </a:solidFill>
                <a:sym typeface="Wingdings" panose="05000000000000000000" pitchFamily="2" charset="2"/>
              </a:rPr>
              <a:t>不含空白</a:t>
            </a:r>
            <a:r>
              <a:rPr lang="en-US" altLang="zh-TW" dirty="0" smtClean="0">
                <a:solidFill>
                  <a:schemeClr val="tx1">
                    <a:lumMod val="85000"/>
                    <a:lumOff val="15000"/>
                  </a:schemeClr>
                </a:solidFill>
                <a:sym typeface="Wingdings" panose="05000000000000000000" pitchFamily="2" charset="2"/>
              </a:rPr>
              <a:t>)</a:t>
            </a:r>
          </a:p>
          <a:p>
            <a:pPr lvl="1"/>
            <a:r>
              <a:rPr lang="zh-TW" altLang="en-US" dirty="0" smtClean="0">
                <a:solidFill>
                  <a:schemeClr val="tx1">
                    <a:lumMod val="85000"/>
                    <a:lumOff val="15000"/>
                  </a:schemeClr>
                </a:solidFill>
              </a:rPr>
              <a:t>除了</a:t>
            </a:r>
            <a:r>
              <a:rPr lang="en-US" altLang="zh-TW" dirty="0" smtClean="0">
                <a:solidFill>
                  <a:schemeClr val="tx1">
                    <a:lumMod val="85000"/>
                    <a:lumOff val="15000"/>
                  </a:schemeClr>
                </a:solidFill>
              </a:rPr>
              <a:t>float</a:t>
            </a:r>
            <a:r>
              <a:rPr lang="zh-TW" altLang="en-US" dirty="0" smtClean="0">
                <a:solidFill>
                  <a:schemeClr val="tx1">
                    <a:lumMod val="85000"/>
                    <a:lumOff val="15000"/>
                  </a:schemeClr>
                </a:solidFill>
              </a:rPr>
              <a:t>精準度只能到小數點</a:t>
            </a:r>
            <a:r>
              <a:rPr lang="en-US" altLang="zh-TW" dirty="0" smtClean="0">
                <a:solidFill>
                  <a:schemeClr val="tx1">
                    <a:lumMod val="85000"/>
                    <a:lumOff val="15000"/>
                  </a:schemeClr>
                </a:solidFill>
              </a:rPr>
              <a:t>2</a:t>
            </a:r>
            <a:r>
              <a:rPr lang="zh-TW" altLang="en-US" dirty="0" smtClean="0">
                <a:solidFill>
                  <a:schemeClr val="tx1">
                    <a:lumMod val="85000"/>
                    <a:lumOff val="15000"/>
                  </a:schemeClr>
                </a:solidFill>
              </a:rPr>
              <a:t>位之外，負號還會額外占用一個</a:t>
            </a:r>
            <a:r>
              <a:rPr lang="en-US" altLang="zh-TW" dirty="0" smtClean="0">
                <a:solidFill>
                  <a:schemeClr val="tx1">
                    <a:lumMod val="85000"/>
                    <a:lumOff val="15000"/>
                  </a:schemeClr>
                </a:solidFill>
              </a:rPr>
              <a:t>Byte</a:t>
            </a:r>
          </a:p>
          <a:p>
            <a:pPr lvl="1"/>
            <a:r>
              <a:rPr lang="zh-TW" altLang="en-US" dirty="0">
                <a:solidFill>
                  <a:schemeClr val="tx1">
                    <a:lumMod val="85000"/>
                    <a:lumOff val="15000"/>
                  </a:schemeClr>
                </a:solidFill>
              </a:rPr>
              <a:t>實際上佔用更多</a:t>
            </a:r>
            <a:endParaRPr lang="en-US" altLang="zh-TW" dirty="0" smtClean="0">
              <a:solidFill>
                <a:schemeClr val="tx1">
                  <a:lumMod val="85000"/>
                  <a:lumOff val="15000"/>
                </a:schemeClr>
              </a:solidFill>
            </a:endParaRPr>
          </a:p>
          <a:p>
            <a:endParaRPr lang="en-US" altLang="zh-TW" dirty="0" smtClean="0">
              <a:solidFill>
                <a:schemeClr val="tx1">
                  <a:lumMod val="85000"/>
                  <a:lumOff val="15000"/>
                </a:schemeClr>
              </a:solidFill>
            </a:endParaRPr>
          </a:p>
          <a:p>
            <a:r>
              <a:rPr lang="zh-TW" altLang="en-US" dirty="0">
                <a:solidFill>
                  <a:schemeClr val="tx1">
                    <a:lumMod val="85000"/>
                    <a:lumOff val="15000"/>
                  </a:schemeClr>
                </a:solidFill>
              </a:rPr>
              <a:t>後</a:t>
            </a:r>
            <a:r>
              <a:rPr lang="zh-TW" altLang="en-US" dirty="0" smtClean="0">
                <a:solidFill>
                  <a:schemeClr val="tx1">
                    <a:lumMod val="85000"/>
                    <a:lumOff val="15000"/>
                  </a:schemeClr>
                </a:solidFill>
              </a:rPr>
              <a:t>來我們把每一個</a:t>
            </a:r>
            <a:r>
              <a:rPr lang="en-US" altLang="zh-TW" dirty="0" smtClean="0">
                <a:solidFill>
                  <a:schemeClr val="tx1">
                    <a:lumMod val="85000"/>
                    <a:lumOff val="15000"/>
                  </a:schemeClr>
                </a:solidFill>
              </a:rPr>
              <a:t>Byte</a:t>
            </a:r>
            <a:r>
              <a:rPr lang="zh-TW" altLang="en-US" dirty="0" smtClean="0">
                <a:solidFill>
                  <a:schemeClr val="tx1">
                    <a:lumMod val="85000"/>
                    <a:lumOff val="15000"/>
                  </a:schemeClr>
                </a:solidFill>
              </a:rPr>
              <a:t>印在</a:t>
            </a:r>
            <a:r>
              <a:rPr lang="en-US" altLang="zh-TW" dirty="0" smtClean="0">
                <a:solidFill>
                  <a:schemeClr val="tx1">
                    <a:lumMod val="85000"/>
                    <a:lumOff val="15000"/>
                  </a:schemeClr>
                </a:solidFill>
              </a:rPr>
              <a:t>UART</a:t>
            </a:r>
            <a:r>
              <a:rPr lang="zh-TW" altLang="en-US" dirty="0" smtClean="0">
                <a:solidFill>
                  <a:schemeClr val="tx1">
                    <a:lumMod val="85000"/>
                    <a:lumOff val="15000"/>
                  </a:schemeClr>
                </a:solidFill>
              </a:rPr>
              <a:t>上，再由</a:t>
            </a:r>
            <a:r>
              <a:rPr lang="en-US" altLang="zh-TW" dirty="0" smtClean="0">
                <a:solidFill>
                  <a:schemeClr val="tx1">
                    <a:lumMod val="85000"/>
                    <a:lumOff val="15000"/>
                  </a:schemeClr>
                </a:solidFill>
              </a:rPr>
              <a:t>EM9D DK</a:t>
            </a:r>
            <a:r>
              <a:rPr lang="zh-TW" altLang="en-US" dirty="0" smtClean="0">
                <a:solidFill>
                  <a:schemeClr val="tx1">
                    <a:lumMod val="85000"/>
                    <a:lumOff val="15000"/>
                  </a:schemeClr>
                </a:solidFill>
              </a:rPr>
              <a:t>去重組</a:t>
            </a:r>
            <a:endParaRPr lang="en-US" altLang="zh-TW" dirty="0" smtClean="0">
              <a:solidFill>
                <a:schemeClr val="tx1">
                  <a:lumMod val="85000"/>
                  <a:lumOff val="15000"/>
                </a:schemeClr>
              </a:solidFill>
            </a:endParaRPr>
          </a:p>
          <a:p>
            <a:pPr lvl="1"/>
            <a:r>
              <a:rPr lang="zh-TW" altLang="en-US" dirty="0">
                <a:solidFill>
                  <a:schemeClr val="tx1">
                    <a:lumMod val="85000"/>
                    <a:lumOff val="15000"/>
                  </a:schemeClr>
                </a:solidFill>
              </a:rPr>
              <a:t>最後的傳輸格式</a:t>
            </a:r>
            <a:r>
              <a:rPr lang="zh-TW" altLang="en-US" dirty="0" smtClean="0">
                <a:solidFill>
                  <a:schemeClr val="tx1">
                    <a:lumMod val="85000"/>
                    <a:lumOff val="15000"/>
                  </a:schemeClr>
                </a:solidFill>
              </a:rPr>
              <a:t>如下</a:t>
            </a:r>
            <a:endParaRPr lang="en-US" altLang="zh-TW" dirty="0" smtClean="0">
              <a:solidFill>
                <a:schemeClr val="tx1">
                  <a:lumMod val="85000"/>
                  <a:lumOff val="15000"/>
                </a:schemeClr>
              </a:solidFill>
            </a:endParaRPr>
          </a:p>
          <a:p>
            <a:pPr lvl="1"/>
            <a:r>
              <a:rPr lang="zh-TW" altLang="en-US" dirty="0">
                <a:solidFill>
                  <a:schemeClr val="tx1">
                    <a:lumMod val="85000"/>
                    <a:lumOff val="15000"/>
                  </a:schemeClr>
                </a:solidFill>
              </a:rPr>
              <a:t>每一筆</a:t>
            </a:r>
            <a:r>
              <a:rPr lang="zh-TW" altLang="en-US" dirty="0" smtClean="0">
                <a:solidFill>
                  <a:schemeClr val="tx1">
                    <a:lumMod val="85000"/>
                    <a:lumOff val="15000"/>
                  </a:schemeClr>
                </a:solidFill>
              </a:rPr>
              <a:t>資料都是</a:t>
            </a:r>
            <a:r>
              <a:rPr lang="en-US" altLang="zh-TW" dirty="0" smtClean="0">
                <a:solidFill>
                  <a:schemeClr val="tx1">
                    <a:lumMod val="85000"/>
                    <a:lumOff val="15000"/>
                  </a:schemeClr>
                </a:solidFill>
              </a:rPr>
              <a:t>8Byte</a:t>
            </a:r>
          </a:p>
          <a:p>
            <a:pPr lvl="1"/>
            <a:r>
              <a:rPr lang="zh-TW" altLang="en-US" dirty="0" smtClean="0">
                <a:solidFill>
                  <a:schemeClr val="accent4">
                    <a:lumMod val="60000"/>
                    <a:lumOff val="40000"/>
                  </a:schemeClr>
                </a:solidFill>
              </a:rPr>
              <a:t>占用的</a:t>
            </a:r>
            <a:r>
              <a:rPr lang="en-US" altLang="zh-TW" dirty="0" smtClean="0">
                <a:solidFill>
                  <a:schemeClr val="accent4">
                    <a:lumMod val="60000"/>
                    <a:lumOff val="40000"/>
                  </a:schemeClr>
                </a:solidFill>
              </a:rPr>
              <a:t>RAM</a:t>
            </a:r>
            <a:r>
              <a:rPr lang="zh-TW" altLang="en-US" dirty="0" smtClean="0">
                <a:solidFill>
                  <a:schemeClr val="accent4">
                    <a:lumMod val="60000"/>
                    <a:lumOff val="40000"/>
                  </a:schemeClr>
                </a:solidFill>
              </a:rPr>
              <a:t>比</a:t>
            </a:r>
            <a:r>
              <a:rPr lang="zh-TW" altLang="en-US" dirty="0">
                <a:solidFill>
                  <a:schemeClr val="accent4">
                    <a:lumMod val="60000"/>
                    <a:lumOff val="40000"/>
                  </a:schemeClr>
                </a:solidFill>
              </a:rPr>
              <a:t>原先少了一倍以上</a:t>
            </a:r>
            <a:endParaRPr lang="en-US" altLang="zh-TW" dirty="0" smtClean="0">
              <a:solidFill>
                <a:schemeClr val="accent4">
                  <a:lumMod val="60000"/>
                  <a:lumOff val="40000"/>
                </a:schemeClr>
              </a:solidFill>
            </a:endParaRPr>
          </a:p>
        </p:txBody>
      </p:sp>
      <p:sp>
        <p:nvSpPr>
          <p:cNvPr id="3" name="標題 2"/>
          <p:cNvSpPr>
            <a:spLocks noGrp="1"/>
          </p:cNvSpPr>
          <p:nvPr>
            <p:ph type="title"/>
          </p:nvPr>
        </p:nvSpPr>
        <p:spPr/>
        <p:txBody>
          <a:bodyPr/>
          <a:lstStyle/>
          <a:p>
            <a:r>
              <a:rPr lang="zh-TW" altLang="en-US" b="1" dirty="0"/>
              <a:t>作品</a:t>
            </a:r>
            <a:r>
              <a:rPr lang="zh-TW" altLang="en-US" b="1" dirty="0" smtClean="0"/>
              <a:t>進度 </a:t>
            </a:r>
            <a:r>
              <a:rPr lang="en-US" altLang="zh-TW" b="1" dirty="0" smtClean="0"/>
              <a:t>–</a:t>
            </a:r>
            <a:r>
              <a:rPr lang="zh-TW" altLang="en-US" b="1" dirty="0" smtClean="0"/>
              <a:t> 資料傳輸</a:t>
            </a:r>
            <a:endParaRPr lang="zh-TW" altLang="en-US" dirty="0"/>
          </a:p>
        </p:txBody>
      </p:sp>
      <p:sp>
        <p:nvSpPr>
          <p:cNvPr id="8" name="矩形 7"/>
          <p:cNvSpPr/>
          <p:nvPr/>
        </p:nvSpPr>
        <p:spPr bwMode="auto">
          <a:xfrm>
            <a:off x="0" y="5301208"/>
            <a:ext cx="1455645" cy="576064"/>
          </a:xfrm>
          <a:prstGeom prst="rect">
            <a:avLst/>
          </a:prstGeom>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err="1" smtClean="0"/>
              <a:t>Idx</a:t>
            </a:r>
            <a:r>
              <a:rPr lang="en-US" altLang="zh-TW" dirty="0" smtClean="0"/>
              <a:t> LSB</a:t>
            </a:r>
            <a:endParaRPr lang="zh-TW" altLang="en-US" dirty="0"/>
          </a:p>
        </p:txBody>
      </p:sp>
      <p:sp>
        <p:nvSpPr>
          <p:cNvPr id="16" name="矩形 15"/>
          <p:cNvSpPr/>
          <p:nvPr/>
        </p:nvSpPr>
        <p:spPr bwMode="auto">
          <a:xfrm>
            <a:off x="1533956" y="5301208"/>
            <a:ext cx="1455645" cy="576064"/>
          </a:xfrm>
          <a:prstGeom prst="rect">
            <a:avLst/>
          </a:prstGeom>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err="1" smtClean="0"/>
              <a:t>Idx</a:t>
            </a:r>
            <a:r>
              <a:rPr lang="en-US" altLang="zh-TW" dirty="0" smtClean="0"/>
              <a:t> MSB</a:t>
            </a:r>
            <a:endParaRPr lang="zh-TW" altLang="en-US" dirty="0"/>
          </a:p>
        </p:txBody>
      </p:sp>
      <p:sp>
        <p:nvSpPr>
          <p:cNvPr id="17" name="矩形 16"/>
          <p:cNvSpPr/>
          <p:nvPr/>
        </p:nvSpPr>
        <p:spPr bwMode="auto">
          <a:xfrm>
            <a:off x="3068836" y="5301208"/>
            <a:ext cx="1455645" cy="576064"/>
          </a:xfrm>
          <a:prstGeom prst="rect">
            <a:avLst/>
          </a:prstGeom>
          <a:solidFill>
            <a:schemeClr val="accent3">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X-axis LSB</a:t>
            </a:r>
            <a:endParaRPr lang="zh-TW" altLang="en-US" dirty="0"/>
          </a:p>
        </p:txBody>
      </p:sp>
      <p:sp>
        <p:nvSpPr>
          <p:cNvPr id="18" name="矩形 17"/>
          <p:cNvSpPr/>
          <p:nvPr/>
        </p:nvSpPr>
        <p:spPr bwMode="auto">
          <a:xfrm>
            <a:off x="4586287" y="5301208"/>
            <a:ext cx="1455645" cy="576064"/>
          </a:xfrm>
          <a:prstGeom prst="rect">
            <a:avLst/>
          </a:prstGeom>
          <a:solidFill>
            <a:schemeClr val="accent3">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X-axis MSB</a:t>
            </a:r>
            <a:endParaRPr lang="zh-TW" altLang="en-US" dirty="0"/>
          </a:p>
        </p:txBody>
      </p:sp>
      <p:sp>
        <p:nvSpPr>
          <p:cNvPr id="19" name="矩形 18"/>
          <p:cNvSpPr/>
          <p:nvPr/>
        </p:nvSpPr>
        <p:spPr bwMode="auto">
          <a:xfrm>
            <a:off x="6118281" y="5301208"/>
            <a:ext cx="1455645" cy="576064"/>
          </a:xfrm>
          <a:prstGeom prst="rect">
            <a:avLst/>
          </a:prstGeom>
          <a:solidFill>
            <a:schemeClr val="accent3">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Y-axis LSB</a:t>
            </a:r>
            <a:endParaRPr lang="zh-TW" altLang="en-US" dirty="0"/>
          </a:p>
        </p:txBody>
      </p:sp>
      <p:sp>
        <p:nvSpPr>
          <p:cNvPr id="20" name="矩形 19"/>
          <p:cNvSpPr/>
          <p:nvPr/>
        </p:nvSpPr>
        <p:spPr bwMode="auto">
          <a:xfrm>
            <a:off x="7632666" y="5301208"/>
            <a:ext cx="1455645" cy="576064"/>
          </a:xfrm>
          <a:prstGeom prst="rect">
            <a:avLst/>
          </a:prstGeom>
          <a:solidFill>
            <a:schemeClr val="accent3">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Y-axis MSB</a:t>
            </a:r>
            <a:endParaRPr lang="zh-TW" altLang="en-US" dirty="0"/>
          </a:p>
        </p:txBody>
      </p:sp>
      <p:sp>
        <p:nvSpPr>
          <p:cNvPr id="21" name="矩形 20"/>
          <p:cNvSpPr/>
          <p:nvPr/>
        </p:nvSpPr>
        <p:spPr bwMode="auto">
          <a:xfrm>
            <a:off x="9144794" y="5301208"/>
            <a:ext cx="1455645" cy="576064"/>
          </a:xfrm>
          <a:prstGeom prst="rect">
            <a:avLst/>
          </a:prstGeom>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Z-axis LSB</a:t>
            </a:r>
            <a:endParaRPr lang="zh-TW" altLang="en-US" dirty="0"/>
          </a:p>
        </p:txBody>
      </p:sp>
      <p:sp>
        <p:nvSpPr>
          <p:cNvPr id="22" name="矩形 21"/>
          <p:cNvSpPr/>
          <p:nvPr/>
        </p:nvSpPr>
        <p:spPr bwMode="auto">
          <a:xfrm>
            <a:off x="10656922" y="5301208"/>
            <a:ext cx="1455645" cy="576064"/>
          </a:xfrm>
          <a:prstGeom prst="rect">
            <a:avLst/>
          </a:prstGeom>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Z-axis MSB</a:t>
            </a:r>
            <a:endParaRPr lang="zh-TW" altLang="en-US" dirty="0"/>
          </a:p>
        </p:txBody>
      </p:sp>
      <p:grpSp>
        <p:nvGrpSpPr>
          <p:cNvPr id="27" name="群組 26"/>
          <p:cNvGrpSpPr/>
          <p:nvPr/>
        </p:nvGrpSpPr>
        <p:grpSpPr>
          <a:xfrm>
            <a:off x="0" y="6093296"/>
            <a:ext cx="2989601" cy="415516"/>
            <a:chOff x="2877492" y="5970458"/>
            <a:chExt cx="2989601" cy="415516"/>
          </a:xfrm>
        </p:grpSpPr>
        <p:cxnSp>
          <p:nvCxnSpPr>
            <p:cNvPr id="28" name="直線單箭頭接點 27"/>
            <p:cNvCxnSpPr/>
            <p:nvPr/>
          </p:nvCxnSpPr>
          <p:spPr bwMode="auto">
            <a:xfrm>
              <a:off x="2877492" y="5970458"/>
              <a:ext cx="2989601"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29" name="文字方塊 28"/>
            <p:cNvSpPr txBox="1"/>
            <p:nvPr/>
          </p:nvSpPr>
          <p:spPr bwMode="auto">
            <a:xfrm>
              <a:off x="3913791" y="6016642"/>
              <a:ext cx="838691" cy="369332"/>
            </a:xfrm>
            <a:prstGeom prst="rect">
              <a:avLst/>
            </a:prstGeom>
            <a:noFill/>
          </p:spPr>
          <p:txBody>
            <a:bodyPr wrap="none" rtlCol="0">
              <a:spAutoFit/>
            </a:bodyPr>
            <a:lstStyle/>
            <a:p>
              <a:r>
                <a:rPr lang="en-US" altLang="zh-TW" dirty="0"/>
                <a:t>2</a:t>
              </a:r>
              <a:r>
                <a:rPr lang="zh-TW" altLang="en-US" dirty="0" smtClean="0"/>
                <a:t> </a:t>
              </a:r>
              <a:r>
                <a:rPr lang="en-US" altLang="zh-TW" dirty="0" smtClean="0"/>
                <a:t>Byte</a:t>
              </a:r>
              <a:endParaRPr lang="zh-TW" altLang="en-US" dirty="0"/>
            </a:p>
          </p:txBody>
        </p:sp>
      </p:grpSp>
      <p:grpSp>
        <p:nvGrpSpPr>
          <p:cNvPr id="32" name="群組 31"/>
          <p:cNvGrpSpPr/>
          <p:nvPr/>
        </p:nvGrpSpPr>
        <p:grpSpPr>
          <a:xfrm>
            <a:off x="3046018" y="6093296"/>
            <a:ext cx="2989601" cy="415516"/>
            <a:chOff x="2877492" y="5970458"/>
            <a:chExt cx="2989601" cy="415516"/>
          </a:xfrm>
        </p:grpSpPr>
        <p:cxnSp>
          <p:nvCxnSpPr>
            <p:cNvPr id="33" name="直線單箭頭接點 32"/>
            <p:cNvCxnSpPr/>
            <p:nvPr/>
          </p:nvCxnSpPr>
          <p:spPr bwMode="auto">
            <a:xfrm>
              <a:off x="2877492" y="5970458"/>
              <a:ext cx="2989601"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34" name="文字方塊 33"/>
            <p:cNvSpPr txBox="1"/>
            <p:nvPr/>
          </p:nvSpPr>
          <p:spPr bwMode="auto">
            <a:xfrm>
              <a:off x="3913791" y="6016642"/>
              <a:ext cx="838691" cy="369332"/>
            </a:xfrm>
            <a:prstGeom prst="rect">
              <a:avLst/>
            </a:prstGeom>
            <a:noFill/>
          </p:spPr>
          <p:txBody>
            <a:bodyPr wrap="none" rtlCol="0">
              <a:spAutoFit/>
            </a:bodyPr>
            <a:lstStyle/>
            <a:p>
              <a:r>
                <a:rPr lang="en-US" altLang="zh-TW" dirty="0"/>
                <a:t>2</a:t>
              </a:r>
              <a:r>
                <a:rPr lang="zh-TW" altLang="en-US" dirty="0" smtClean="0"/>
                <a:t> </a:t>
              </a:r>
              <a:r>
                <a:rPr lang="en-US" altLang="zh-TW" dirty="0" smtClean="0"/>
                <a:t>Byte</a:t>
              </a:r>
              <a:endParaRPr lang="zh-TW" altLang="en-US" dirty="0"/>
            </a:p>
          </p:txBody>
        </p:sp>
      </p:grpSp>
      <p:grpSp>
        <p:nvGrpSpPr>
          <p:cNvPr id="35" name="群組 34"/>
          <p:cNvGrpSpPr/>
          <p:nvPr/>
        </p:nvGrpSpPr>
        <p:grpSpPr>
          <a:xfrm>
            <a:off x="6092036" y="6094550"/>
            <a:ext cx="2989601" cy="415516"/>
            <a:chOff x="2877492" y="5970458"/>
            <a:chExt cx="2989601" cy="415516"/>
          </a:xfrm>
        </p:grpSpPr>
        <p:cxnSp>
          <p:nvCxnSpPr>
            <p:cNvPr id="36" name="直線單箭頭接點 35"/>
            <p:cNvCxnSpPr/>
            <p:nvPr/>
          </p:nvCxnSpPr>
          <p:spPr bwMode="auto">
            <a:xfrm>
              <a:off x="2877492" y="5970458"/>
              <a:ext cx="2989601"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37" name="文字方塊 36"/>
            <p:cNvSpPr txBox="1"/>
            <p:nvPr/>
          </p:nvSpPr>
          <p:spPr bwMode="auto">
            <a:xfrm>
              <a:off x="3913791" y="6016642"/>
              <a:ext cx="838691" cy="369332"/>
            </a:xfrm>
            <a:prstGeom prst="rect">
              <a:avLst/>
            </a:prstGeom>
            <a:noFill/>
          </p:spPr>
          <p:txBody>
            <a:bodyPr wrap="none" rtlCol="0">
              <a:spAutoFit/>
            </a:bodyPr>
            <a:lstStyle/>
            <a:p>
              <a:r>
                <a:rPr lang="en-US" altLang="zh-TW" dirty="0"/>
                <a:t>2</a:t>
              </a:r>
              <a:r>
                <a:rPr lang="zh-TW" altLang="en-US" dirty="0" smtClean="0"/>
                <a:t> </a:t>
              </a:r>
              <a:r>
                <a:rPr lang="en-US" altLang="zh-TW" dirty="0" smtClean="0"/>
                <a:t>Byte</a:t>
              </a:r>
              <a:endParaRPr lang="zh-TW" altLang="en-US" dirty="0"/>
            </a:p>
          </p:txBody>
        </p:sp>
      </p:grpSp>
      <p:grpSp>
        <p:nvGrpSpPr>
          <p:cNvPr id="38" name="群組 37"/>
          <p:cNvGrpSpPr/>
          <p:nvPr/>
        </p:nvGrpSpPr>
        <p:grpSpPr>
          <a:xfrm>
            <a:off x="9105638" y="6095637"/>
            <a:ext cx="2989601" cy="415516"/>
            <a:chOff x="2877492" y="5970458"/>
            <a:chExt cx="2989601" cy="415516"/>
          </a:xfrm>
        </p:grpSpPr>
        <p:cxnSp>
          <p:nvCxnSpPr>
            <p:cNvPr id="39" name="直線單箭頭接點 38"/>
            <p:cNvCxnSpPr/>
            <p:nvPr/>
          </p:nvCxnSpPr>
          <p:spPr bwMode="auto">
            <a:xfrm>
              <a:off x="2877492" y="5970458"/>
              <a:ext cx="2989601"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40" name="文字方塊 39"/>
            <p:cNvSpPr txBox="1"/>
            <p:nvPr/>
          </p:nvSpPr>
          <p:spPr bwMode="auto">
            <a:xfrm>
              <a:off x="3913791" y="6016642"/>
              <a:ext cx="838691" cy="369332"/>
            </a:xfrm>
            <a:prstGeom prst="rect">
              <a:avLst/>
            </a:prstGeom>
            <a:noFill/>
          </p:spPr>
          <p:txBody>
            <a:bodyPr wrap="none" rtlCol="0">
              <a:spAutoFit/>
            </a:bodyPr>
            <a:lstStyle/>
            <a:p>
              <a:r>
                <a:rPr lang="en-US" altLang="zh-TW" dirty="0"/>
                <a:t>2</a:t>
              </a:r>
              <a:r>
                <a:rPr lang="zh-TW" altLang="en-US" dirty="0" smtClean="0"/>
                <a:t> </a:t>
              </a:r>
              <a:r>
                <a:rPr lang="en-US" altLang="zh-TW" dirty="0" smtClean="0"/>
                <a:t>Byte</a:t>
              </a:r>
              <a:endParaRPr lang="zh-TW" altLang="en-US" dirty="0"/>
            </a:p>
          </p:txBody>
        </p:sp>
      </p:grpSp>
    </p:spTree>
    <p:extLst>
      <p:ext uri="{BB962C8B-B14F-4D97-AF65-F5344CB8AC3E}">
        <p14:creationId xmlns:p14="http://schemas.microsoft.com/office/powerpoint/2010/main" val="11768284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5655897" y="249110"/>
            <a:ext cx="6456040" cy="4455547"/>
            <a:chOff x="5444804" y="1772816"/>
            <a:chExt cx="6752045" cy="5017274"/>
          </a:xfrm>
        </p:grpSpPr>
        <p:pic>
          <p:nvPicPr>
            <p:cNvPr id="1028" name="Picture 4" descr="著地加速度示意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804" y="1772816"/>
              <a:ext cx="6752045" cy="421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3"/>
            <p:cNvSpPr txBox="1"/>
            <p:nvPr/>
          </p:nvSpPr>
          <p:spPr bwMode="auto">
            <a:xfrm>
              <a:off x="6074306" y="5750353"/>
              <a:ext cx="6122543" cy="1039737"/>
            </a:xfrm>
            <a:prstGeom prst="rect">
              <a:avLst/>
            </a:prstGeom>
            <a:noFill/>
          </p:spPr>
          <p:txBody>
            <a:bodyPr wrap="square" rtlCol="0">
              <a:spAutoFit/>
            </a:bodyPr>
            <a:lstStyle/>
            <a:p>
              <a:r>
                <a:rPr lang="zh-TW" altLang="zh-TW" dirty="0"/>
                <a:t>不同人跑步的特徵</a:t>
              </a:r>
              <a:r>
                <a:rPr lang="en-US" altLang="zh-TW" dirty="0"/>
                <a:t>(</a:t>
              </a:r>
              <a:r>
                <a:rPr lang="zh-TW" altLang="zh-TW" dirty="0"/>
                <a:t>紅線表示</a:t>
              </a:r>
              <a:r>
                <a:rPr lang="zh-TW" altLang="zh-TW" b="1" dirty="0"/>
                <a:t>觸地</a:t>
              </a:r>
              <a:r>
                <a:rPr lang="zh-TW" altLang="zh-TW" dirty="0"/>
                <a:t>時間點，綠線表示</a:t>
              </a:r>
              <a:r>
                <a:rPr lang="zh-TW" altLang="zh-TW" b="1" dirty="0"/>
                <a:t>離地</a:t>
              </a:r>
              <a:r>
                <a:rPr lang="zh-TW" altLang="zh-TW" dirty="0"/>
                <a:t>時間點</a:t>
              </a:r>
              <a:r>
                <a:rPr lang="en-US" altLang="zh-TW" dirty="0"/>
                <a:t>)</a:t>
              </a:r>
              <a:r>
                <a:rPr lang="zh-TW" altLang="zh-TW" dirty="0"/>
                <a:t>，橫軸表示時間，縱軸表示垂直方向之加速度值</a:t>
              </a:r>
            </a:p>
            <a:p>
              <a:endParaRPr lang="zh-TW" altLang="en-US" dirty="0"/>
            </a:p>
          </p:txBody>
        </p:sp>
      </p:grpSp>
      <p:sp>
        <p:nvSpPr>
          <p:cNvPr id="2" name="內容版面配置區 1"/>
          <p:cNvSpPr>
            <a:spLocks noGrp="1"/>
          </p:cNvSpPr>
          <p:nvPr>
            <p:ph idx="1"/>
          </p:nvPr>
        </p:nvSpPr>
        <p:spPr>
          <a:xfrm>
            <a:off x="456556" y="1554480"/>
            <a:ext cx="5889826" cy="4846320"/>
          </a:xfrm>
        </p:spPr>
        <p:txBody>
          <a:bodyPr/>
          <a:lstStyle/>
          <a:p>
            <a:r>
              <a:rPr lang="zh-TW" altLang="en-US" dirty="0" smtClean="0">
                <a:solidFill>
                  <a:schemeClr val="tx1">
                    <a:lumMod val="85000"/>
                    <a:lumOff val="15000"/>
                  </a:schemeClr>
                </a:solidFill>
              </a:rPr>
              <a:t>量測到三軸加速度的資料之後，</a:t>
            </a:r>
            <a:endParaRPr lang="en-US" altLang="zh-TW" dirty="0" smtClean="0">
              <a:solidFill>
                <a:schemeClr val="tx1">
                  <a:lumMod val="85000"/>
                  <a:lumOff val="15000"/>
                </a:schemeClr>
              </a:solidFill>
            </a:endParaRPr>
          </a:p>
          <a:p>
            <a:r>
              <a:rPr lang="zh-TW" altLang="en-US" dirty="0" smtClean="0">
                <a:solidFill>
                  <a:schemeClr val="tx1">
                    <a:lumMod val="85000"/>
                    <a:lumOff val="15000"/>
                  </a:schemeClr>
                </a:solidFill>
              </a:rPr>
              <a:t>我們</a:t>
            </a:r>
            <a:r>
              <a:rPr lang="zh-TW" altLang="en-US" dirty="0">
                <a:solidFill>
                  <a:schemeClr val="tx1">
                    <a:lumMod val="85000"/>
                    <a:lumOff val="15000"/>
                  </a:schemeClr>
                </a:solidFill>
              </a:rPr>
              <a:t>使用</a:t>
            </a:r>
            <a:r>
              <a:rPr lang="en-US" altLang="zh-TW" dirty="0">
                <a:solidFill>
                  <a:schemeClr val="tx1">
                    <a:lumMod val="85000"/>
                    <a:lumOff val="15000"/>
                  </a:schemeClr>
                </a:solidFill>
              </a:rPr>
              <a:t>Kwon3D</a:t>
            </a:r>
            <a:r>
              <a:rPr lang="zh-TW" altLang="zh-TW" dirty="0">
                <a:solidFill>
                  <a:schemeClr val="tx1">
                    <a:lumMod val="85000"/>
                    <a:lumOff val="15000"/>
                  </a:schemeClr>
                </a:solidFill>
              </a:rPr>
              <a:t>運動分析</a:t>
            </a:r>
            <a:r>
              <a:rPr lang="zh-TW" altLang="zh-TW" dirty="0" smtClean="0">
                <a:solidFill>
                  <a:schemeClr val="tx1">
                    <a:lumMod val="85000"/>
                    <a:lumOff val="15000"/>
                  </a:schemeClr>
                </a:solidFill>
              </a:rPr>
              <a:t>軟體</a:t>
            </a:r>
            <a:r>
              <a:rPr lang="zh-TW" altLang="en-US" dirty="0" smtClean="0">
                <a:solidFill>
                  <a:schemeClr val="tx1">
                    <a:lumMod val="85000"/>
                    <a:lumOff val="15000"/>
                  </a:schemeClr>
                </a:solidFill>
              </a:rPr>
              <a:t>，</a:t>
            </a:r>
            <a:r>
              <a:rPr lang="zh-TW" altLang="en-US" dirty="0" smtClean="0"/>
              <a:t>慢</a:t>
            </a:r>
            <a:r>
              <a:rPr lang="zh-TW" altLang="en-US" dirty="0"/>
              <a:t>速攝影</a:t>
            </a:r>
            <a:r>
              <a:rPr lang="zh-TW" altLang="en-US" dirty="0" smtClean="0"/>
              <a:t>拍攝</a:t>
            </a:r>
            <a:r>
              <a:rPr lang="zh-TW" altLang="en-US" dirty="0" smtClean="0">
                <a:solidFill>
                  <a:schemeClr val="tx1">
                    <a:lumMod val="85000"/>
                    <a:lumOff val="15000"/>
                  </a:schemeClr>
                </a:solidFill>
              </a:rPr>
              <a:t>可以得到觸地和離地的時間點</a:t>
            </a:r>
            <a:endParaRPr lang="en-US" altLang="zh-TW" dirty="0" smtClean="0">
              <a:solidFill>
                <a:schemeClr val="tx1">
                  <a:lumMod val="85000"/>
                  <a:lumOff val="15000"/>
                </a:schemeClr>
              </a:solidFill>
            </a:endParaRPr>
          </a:p>
          <a:p>
            <a:endParaRPr lang="en-US" altLang="zh-TW" dirty="0">
              <a:solidFill>
                <a:schemeClr val="tx1">
                  <a:lumMod val="85000"/>
                  <a:lumOff val="15000"/>
                </a:schemeClr>
              </a:solidFill>
            </a:endParaRPr>
          </a:p>
          <a:p>
            <a:r>
              <a:rPr lang="zh-TW" altLang="en-US" dirty="0" smtClean="0">
                <a:solidFill>
                  <a:schemeClr val="tx1">
                    <a:lumMod val="85000"/>
                    <a:lumOff val="15000"/>
                  </a:schemeClr>
                </a:solidFill>
              </a:rPr>
              <a:t>觀察右圖，我們</a:t>
            </a:r>
            <a:r>
              <a:rPr lang="zh-TW" altLang="en-US" b="1" dirty="0" smtClean="0">
                <a:solidFill>
                  <a:schemeClr val="tx1">
                    <a:lumMod val="85000"/>
                    <a:lumOff val="15000"/>
                  </a:schemeClr>
                </a:solidFill>
              </a:rPr>
              <a:t>很難用邏輯去判斷觸地和離地的時間點</a:t>
            </a:r>
            <a:r>
              <a:rPr lang="zh-TW" altLang="en-US" dirty="0" smtClean="0">
                <a:solidFill>
                  <a:schemeClr val="tx1">
                    <a:lumMod val="85000"/>
                    <a:lumOff val="15000"/>
                  </a:schemeClr>
                </a:solidFill>
              </a:rPr>
              <a:t>，因為它們並不是剛好落在局部最大值或最小值。</a:t>
            </a:r>
            <a:endParaRPr lang="en-US" altLang="zh-TW" dirty="0" smtClean="0">
              <a:solidFill>
                <a:schemeClr val="tx1">
                  <a:lumMod val="85000"/>
                  <a:lumOff val="15000"/>
                </a:schemeClr>
              </a:solidFill>
            </a:endParaRPr>
          </a:p>
          <a:p>
            <a:endParaRPr lang="en-US" altLang="zh-TW" dirty="0">
              <a:solidFill>
                <a:schemeClr val="tx1">
                  <a:lumMod val="85000"/>
                  <a:lumOff val="15000"/>
                </a:schemeClr>
              </a:solidFill>
            </a:endParaRPr>
          </a:p>
          <a:p>
            <a:r>
              <a:rPr lang="zh-TW" altLang="en-US" dirty="0" smtClean="0">
                <a:solidFill>
                  <a:schemeClr val="tx1">
                    <a:lumMod val="85000"/>
                    <a:lumOff val="15000"/>
                  </a:schemeClr>
                </a:solidFill>
              </a:rPr>
              <a:t>因此我們</a:t>
            </a:r>
            <a:r>
              <a:rPr lang="zh-TW" altLang="en-US" b="1" dirty="0" smtClean="0">
                <a:solidFill>
                  <a:schemeClr val="tx1">
                    <a:lumMod val="85000"/>
                    <a:lumOff val="15000"/>
                  </a:schemeClr>
                </a:solidFill>
              </a:rPr>
              <a:t>採用機器學習的觀念</a:t>
            </a:r>
            <a:r>
              <a:rPr lang="zh-TW" altLang="en-US" dirty="0" smtClean="0">
                <a:solidFill>
                  <a:schemeClr val="tx1">
                    <a:lumMod val="85000"/>
                    <a:lumOff val="15000"/>
                  </a:schemeClr>
                </a:solidFill>
              </a:rPr>
              <a:t>，來幫我們解決這個問題。</a:t>
            </a:r>
            <a:endParaRPr lang="en-US" altLang="zh-TW" dirty="0" smtClean="0">
              <a:solidFill>
                <a:schemeClr val="tx1">
                  <a:lumMod val="85000"/>
                  <a:lumOff val="15000"/>
                </a:schemeClr>
              </a:solidFill>
            </a:endParaRPr>
          </a:p>
        </p:txBody>
      </p:sp>
      <p:sp>
        <p:nvSpPr>
          <p:cNvPr id="3" name="標題 2"/>
          <p:cNvSpPr>
            <a:spLocks noGrp="1"/>
          </p:cNvSpPr>
          <p:nvPr>
            <p:ph type="title"/>
          </p:nvPr>
        </p:nvSpPr>
        <p:spPr/>
        <p:txBody>
          <a:bodyPr/>
          <a:lstStyle/>
          <a:p>
            <a:r>
              <a:rPr lang="zh-TW" altLang="en-US" b="1" dirty="0"/>
              <a:t>作品</a:t>
            </a:r>
            <a:r>
              <a:rPr lang="zh-TW" altLang="en-US" b="1" dirty="0" smtClean="0"/>
              <a:t>進度 </a:t>
            </a:r>
            <a:r>
              <a:rPr lang="en-US" altLang="zh-TW" b="1" dirty="0" smtClean="0"/>
              <a:t>-</a:t>
            </a:r>
            <a:r>
              <a:rPr lang="zh-TW" altLang="en-US" b="1" dirty="0" smtClean="0"/>
              <a:t> 現象</a:t>
            </a:r>
            <a:endParaRPr lang="zh-TW" altLang="en-US" dirty="0"/>
          </a:p>
        </p:txBody>
      </p:sp>
      <p:grpSp>
        <p:nvGrpSpPr>
          <p:cNvPr id="7" name="群組 6"/>
          <p:cNvGrpSpPr/>
          <p:nvPr/>
        </p:nvGrpSpPr>
        <p:grpSpPr>
          <a:xfrm>
            <a:off x="7073589" y="4582511"/>
            <a:ext cx="5115786" cy="2232379"/>
            <a:chOff x="551384" y="2276872"/>
            <a:chExt cx="5850420" cy="2571750"/>
          </a:xfrm>
        </p:grpSpPr>
        <p:pic>
          <p:nvPicPr>
            <p:cNvPr id="1026" name="Picture 2" descr="Kwon3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84" y="2276872"/>
              <a:ext cx="40068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5"/>
            <p:cNvSpPr txBox="1"/>
            <p:nvPr/>
          </p:nvSpPr>
          <p:spPr bwMode="auto">
            <a:xfrm>
              <a:off x="4130954" y="4186915"/>
              <a:ext cx="2270850" cy="369331"/>
            </a:xfrm>
            <a:prstGeom prst="rect">
              <a:avLst/>
            </a:prstGeom>
            <a:noFill/>
          </p:spPr>
          <p:txBody>
            <a:bodyPr wrap="square" rtlCol="0">
              <a:spAutoFit/>
            </a:bodyPr>
            <a:lstStyle/>
            <a:p>
              <a:r>
                <a:rPr lang="en-US" altLang="zh-TW" dirty="0" smtClean="0"/>
                <a:t>Kwon3D</a:t>
              </a:r>
              <a:r>
                <a:rPr lang="zh-TW" altLang="en-US" dirty="0" smtClean="0"/>
                <a:t>分析軟體</a:t>
              </a:r>
              <a:endParaRPr lang="zh-TW" altLang="en-US" dirty="0"/>
            </a:p>
          </p:txBody>
        </p:sp>
      </p:grpSp>
    </p:spTree>
    <p:extLst>
      <p:ext uri="{BB962C8B-B14F-4D97-AF65-F5344CB8AC3E}">
        <p14:creationId xmlns:p14="http://schemas.microsoft.com/office/powerpoint/2010/main" val="108392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6555" y="1554480"/>
            <a:ext cx="7295629" cy="4846320"/>
          </a:xfrm>
        </p:spPr>
        <p:txBody>
          <a:bodyPr/>
          <a:lstStyle/>
          <a:p>
            <a:r>
              <a:rPr lang="zh-TW" altLang="en-US" dirty="0" smtClean="0">
                <a:solidFill>
                  <a:schemeClr val="tx1">
                    <a:lumMod val="85000"/>
                    <a:lumOff val="15000"/>
                  </a:schemeClr>
                </a:solidFill>
              </a:rPr>
              <a:t>首先，我們模型的輸入有</a:t>
            </a:r>
            <a:r>
              <a:rPr lang="en-US" altLang="zh-TW" dirty="0" smtClean="0">
                <a:solidFill>
                  <a:schemeClr val="tx1">
                    <a:lumMod val="85000"/>
                    <a:lumOff val="15000"/>
                  </a:schemeClr>
                </a:solidFill>
              </a:rPr>
              <a:t>3</a:t>
            </a:r>
            <a:r>
              <a:rPr lang="zh-TW" altLang="en-US" dirty="0" smtClean="0">
                <a:solidFill>
                  <a:schemeClr val="tx1">
                    <a:lumMod val="85000"/>
                    <a:lumOff val="15000"/>
                  </a:schemeClr>
                </a:solidFill>
              </a:rPr>
              <a:t>維，共</a:t>
            </a:r>
            <a:r>
              <a:rPr lang="en-US" altLang="zh-TW" dirty="0" smtClean="0">
                <a:solidFill>
                  <a:schemeClr val="tx1">
                    <a:lumMod val="85000"/>
                    <a:lumOff val="15000"/>
                  </a:schemeClr>
                </a:solidFill>
              </a:rPr>
              <a:t>20</a:t>
            </a:r>
            <a:r>
              <a:rPr lang="zh-TW" altLang="en-US" dirty="0" smtClean="0">
                <a:solidFill>
                  <a:schemeClr val="tx1">
                    <a:lumMod val="85000"/>
                    <a:lumOff val="15000"/>
                  </a:schemeClr>
                </a:solidFill>
              </a:rPr>
              <a:t>個瞬間：</a:t>
            </a:r>
            <a:endParaRPr lang="en-US" altLang="zh-TW" dirty="0">
              <a:solidFill>
                <a:schemeClr val="tx1">
                  <a:lumMod val="85000"/>
                  <a:lumOff val="15000"/>
                </a:schemeClr>
              </a:solidFill>
            </a:endParaRPr>
          </a:p>
          <a:p>
            <a:pPr lvl="1"/>
            <a:r>
              <a:rPr lang="zh-TW" altLang="en-US" dirty="0" smtClean="0">
                <a:solidFill>
                  <a:schemeClr val="tx1">
                    <a:lumMod val="85000"/>
                    <a:lumOff val="15000"/>
                  </a:schemeClr>
                </a:solidFill>
              </a:rPr>
              <a:t>分別是</a:t>
            </a:r>
            <a:r>
              <a:rPr lang="en-US" altLang="zh-TW" dirty="0" smtClean="0">
                <a:solidFill>
                  <a:schemeClr val="tx1">
                    <a:lumMod val="85000"/>
                    <a:lumOff val="15000"/>
                  </a:schemeClr>
                </a:solidFill>
              </a:rPr>
              <a:t>x</a:t>
            </a:r>
            <a:r>
              <a:rPr lang="zh-TW" altLang="en-US" dirty="0" smtClean="0">
                <a:solidFill>
                  <a:schemeClr val="tx1">
                    <a:lumMod val="85000"/>
                    <a:lumOff val="15000"/>
                  </a:schemeClr>
                </a:solidFill>
              </a:rPr>
              <a:t>、</a:t>
            </a:r>
            <a:r>
              <a:rPr lang="en-US" altLang="zh-TW" dirty="0" smtClean="0">
                <a:solidFill>
                  <a:schemeClr val="tx1">
                    <a:lumMod val="85000"/>
                    <a:lumOff val="15000"/>
                  </a:schemeClr>
                </a:solidFill>
              </a:rPr>
              <a:t>y</a:t>
            </a:r>
            <a:r>
              <a:rPr lang="zh-TW" altLang="en-US" dirty="0" smtClean="0">
                <a:solidFill>
                  <a:schemeClr val="tx1">
                    <a:lumMod val="85000"/>
                    <a:lumOff val="15000"/>
                  </a:schemeClr>
                </a:solidFill>
              </a:rPr>
              <a:t>、</a:t>
            </a:r>
            <a:r>
              <a:rPr lang="en-US" altLang="zh-TW" dirty="0" smtClean="0">
                <a:solidFill>
                  <a:schemeClr val="tx1">
                    <a:lumMod val="85000"/>
                    <a:lumOff val="15000"/>
                  </a:schemeClr>
                </a:solidFill>
              </a:rPr>
              <a:t>z</a:t>
            </a:r>
            <a:r>
              <a:rPr lang="zh-TW" altLang="en-US" dirty="0" smtClean="0">
                <a:solidFill>
                  <a:schemeClr val="tx1">
                    <a:lumMod val="85000"/>
                    <a:lumOff val="15000"/>
                  </a:schemeClr>
                </a:solidFill>
              </a:rPr>
              <a:t>三軸加速度 </a:t>
            </a:r>
            <a:r>
              <a:rPr lang="en-US" altLang="zh-TW" dirty="0" smtClean="0">
                <a:solidFill>
                  <a:schemeClr val="tx1">
                    <a:lumMod val="85000"/>
                    <a:lumOff val="15000"/>
                  </a:schemeClr>
                </a:solidFill>
              </a:rPr>
              <a:t>&amp; </a:t>
            </a:r>
          </a:p>
          <a:p>
            <a:pPr lvl="1"/>
            <a:endParaRPr lang="en-US" altLang="zh-TW" dirty="0" smtClean="0">
              <a:solidFill>
                <a:schemeClr val="tx1">
                  <a:lumMod val="85000"/>
                  <a:lumOff val="15000"/>
                </a:schemeClr>
              </a:solidFill>
            </a:endParaRPr>
          </a:p>
          <a:p>
            <a:r>
              <a:rPr lang="zh-TW" altLang="en-US" dirty="0" smtClean="0">
                <a:solidFill>
                  <a:schemeClr val="tx1">
                    <a:lumMod val="85000"/>
                    <a:lumOff val="15000"/>
                  </a:schemeClr>
                </a:solidFill>
              </a:rPr>
              <a:t>我們選擇了一個簡單的</a:t>
            </a:r>
            <a:r>
              <a:rPr lang="en-US" altLang="zh-TW" dirty="0" smtClean="0">
                <a:solidFill>
                  <a:schemeClr val="tx1">
                    <a:lumMod val="85000"/>
                    <a:lumOff val="15000"/>
                  </a:schemeClr>
                </a:solidFill>
              </a:rPr>
              <a:t>DNN</a:t>
            </a:r>
            <a:r>
              <a:rPr lang="zh-TW" altLang="en-US" dirty="0" smtClean="0">
                <a:solidFill>
                  <a:schemeClr val="tx1">
                    <a:lumMod val="85000"/>
                    <a:lumOff val="15000"/>
                  </a:schemeClr>
                </a:solidFill>
              </a:rPr>
              <a:t>模型，因為</a:t>
            </a:r>
            <a:r>
              <a:rPr lang="en-US" altLang="zh-TW" dirty="0" smtClean="0">
                <a:solidFill>
                  <a:schemeClr val="tx1">
                    <a:lumMod val="85000"/>
                    <a:lumOff val="15000"/>
                  </a:schemeClr>
                </a:solidFill>
              </a:rPr>
              <a:t>LSTM</a:t>
            </a:r>
            <a:r>
              <a:rPr lang="zh-TW" altLang="en-US" dirty="0" smtClean="0">
                <a:solidFill>
                  <a:schemeClr val="tx1">
                    <a:lumMod val="85000"/>
                    <a:lumOff val="15000"/>
                  </a:schemeClr>
                </a:solidFill>
              </a:rPr>
              <a:t>模型中有一些運算函式還</a:t>
            </a:r>
            <a:r>
              <a:rPr lang="en-US" altLang="zh-TW" dirty="0" err="1" smtClean="0">
                <a:solidFill>
                  <a:schemeClr val="tx1">
                    <a:lumMod val="85000"/>
                    <a:lumOff val="15000"/>
                  </a:schemeClr>
                </a:solidFill>
              </a:rPr>
              <a:t>TFLite</a:t>
            </a:r>
            <a:r>
              <a:rPr lang="zh-TW" altLang="en-US" dirty="0" smtClean="0">
                <a:solidFill>
                  <a:schemeClr val="tx1">
                    <a:lumMod val="85000"/>
                    <a:lumOff val="15000"/>
                  </a:schemeClr>
                </a:solidFill>
              </a:rPr>
              <a:t>還不支援。</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簡單的模型方便</a:t>
            </a:r>
            <a:r>
              <a:rPr lang="en-US" altLang="zh-TW" dirty="0" err="1" smtClean="0">
                <a:solidFill>
                  <a:schemeClr val="tx1">
                    <a:lumMod val="85000"/>
                    <a:lumOff val="15000"/>
                  </a:schemeClr>
                </a:solidFill>
              </a:rPr>
              <a:t>TFLite</a:t>
            </a:r>
            <a:r>
              <a:rPr lang="en-US" altLang="zh-TW" dirty="0" smtClean="0">
                <a:solidFill>
                  <a:schemeClr val="tx1">
                    <a:lumMod val="85000"/>
                    <a:lumOff val="15000"/>
                  </a:schemeClr>
                </a:solidFill>
              </a:rPr>
              <a:t> conversion</a:t>
            </a:r>
          </a:p>
          <a:p>
            <a:pPr lvl="1"/>
            <a:endParaRPr lang="en-US" altLang="zh-TW" dirty="0">
              <a:solidFill>
                <a:schemeClr val="tx1">
                  <a:lumMod val="85000"/>
                  <a:lumOff val="15000"/>
                </a:schemeClr>
              </a:solidFill>
            </a:endParaRPr>
          </a:p>
          <a:p>
            <a:r>
              <a:rPr lang="zh-TW" altLang="en-US" dirty="0" smtClean="0">
                <a:solidFill>
                  <a:schemeClr val="tx1">
                    <a:lumMod val="85000"/>
                    <a:lumOff val="15000"/>
                  </a:schemeClr>
                </a:solidFill>
              </a:rPr>
              <a:t>輸出則是兩類</a:t>
            </a:r>
            <a:endParaRPr lang="en-US" altLang="zh-TW" dirty="0" smtClean="0">
              <a:solidFill>
                <a:schemeClr val="tx1">
                  <a:lumMod val="85000"/>
                  <a:lumOff val="15000"/>
                </a:schemeClr>
              </a:solidFill>
            </a:endParaRPr>
          </a:p>
          <a:p>
            <a:pPr lvl="1"/>
            <a:r>
              <a:rPr lang="en-US" altLang="zh-TW" dirty="0" smtClean="0">
                <a:solidFill>
                  <a:schemeClr val="tx1">
                    <a:lumMod val="85000"/>
                    <a:lumOff val="15000"/>
                  </a:schemeClr>
                </a:solidFill>
              </a:rPr>
              <a:t>Class0</a:t>
            </a:r>
            <a:r>
              <a:rPr lang="zh-TW" altLang="en-US" dirty="0" smtClean="0">
                <a:solidFill>
                  <a:schemeClr val="tx1">
                    <a:lumMod val="85000"/>
                    <a:lumOff val="15000"/>
                  </a:schemeClr>
                </a:solidFill>
              </a:rPr>
              <a:t>：離</a:t>
            </a:r>
            <a:r>
              <a:rPr lang="zh-TW" altLang="en-US" dirty="0">
                <a:solidFill>
                  <a:schemeClr val="tx1">
                    <a:lumMod val="85000"/>
                    <a:lumOff val="15000"/>
                  </a:schemeClr>
                </a:solidFill>
              </a:rPr>
              <a:t>地</a:t>
            </a:r>
            <a:endParaRPr lang="en-US" altLang="zh-TW" dirty="0" smtClean="0">
              <a:solidFill>
                <a:schemeClr val="tx1">
                  <a:lumMod val="85000"/>
                  <a:lumOff val="15000"/>
                </a:schemeClr>
              </a:solidFill>
            </a:endParaRPr>
          </a:p>
          <a:p>
            <a:pPr lvl="1"/>
            <a:r>
              <a:rPr lang="en-US" altLang="zh-TW" dirty="0" smtClean="0">
                <a:solidFill>
                  <a:schemeClr val="tx1">
                    <a:lumMod val="85000"/>
                    <a:lumOff val="15000"/>
                  </a:schemeClr>
                </a:solidFill>
              </a:rPr>
              <a:t>Class1</a:t>
            </a:r>
            <a:r>
              <a:rPr lang="zh-TW" altLang="en-US" dirty="0" smtClean="0">
                <a:solidFill>
                  <a:schemeClr val="tx1">
                    <a:lumMod val="85000"/>
                    <a:lumOff val="15000"/>
                  </a:schemeClr>
                </a:solidFill>
              </a:rPr>
              <a:t>：觸地</a:t>
            </a:r>
            <a:endParaRPr lang="en-US" altLang="zh-TW" dirty="0" smtClean="0">
              <a:solidFill>
                <a:schemeClr val="tx1">
                  <a:lumMod val="85000"/>
                  <a:lumOff val="15000"/>
                </a:schemeClr>
              </a:solidFill>
            </a:endParaRPr>
          </a:p>
          <a:p>
            <a:pPr lvl="1"/>
            <a:endParaRPr lang="en-US" altLang="zh-TW" dirty="0">
              <a:solidFill>
                <a:schemeClr val="accent4">
                  <a:lumMod val="60000"/>
                  <a:lumOff val="40000"/>
                </a:schemeClr>
              </a:solidFill>
            </a:endParaRPr>
          </a:p>
          <a:p>
            <a:pPr marL="0" indent="0">
              <a:buNone/>
            </a:pPr>
            <a:r>
              <a:rPr lang="zh-TW" altLang="en-US" sz="1600" dirty="0" smtClean="0">
                <a:solidFill>
                  <a:schemeClr val="accent4">
                    <a:lumMod val="60000"/>
                    <a:lumOff val="40000"/>
                  </a:schemeClr>
                </a:solidFill>
              </a:rPr>
              <a:t>***白話的說：以</a:t>
            </a:r>
            <a:r>
              <a:rPr lang="en-US" altLang="zh-TW" sz="1600" dirty="0" smtClean="0">
                <a:solidFill>
                  <a:schemeClr val="accent4">
                    <a:lumMod val="60000"/>
                    <a:lumOff val="40000"/>
                  </a:schemeClr>
                </a:solidFill>
              </a:rPr>
              <a:t>20</a:t>
            </a:r>
            <a:r>
              <a:rPr lang="zh-TW" altLang="en-US" sz="1600" dirty="0" smtClean="0">
                <a:solidFill>
                  <a:schemeClr val="accent4">
                    <a:lumMod val="60000"/>
                    <a:lumOff val="40000"/>
                  </a:schemeClr>
                </a:solidFill>
              </a:rPr>
              <a:t>個瞬間預測下一個瞬間是觸地還是離地***</a:t>
            </a:r>
            <a:endParaRPr lang="en-US" altLang="zh-TW" sz="1600" dirty="0" smtClean="0">
              <a:solidFill>
                <a:schemeClr val="accent4">
                  <a:lumMod val="60000"/>
                  <a:lumOff val="40000"/>
                </a:schemeClr>
              </a:solidFill>
            </a:endParaRPr>
          </a:p>
        </p:txBody>
      </p:sp>
      <p:sp>
        <p:nvSpPr>
          <p:cNvPr id="3" name="標題 2"/>
          <p:cNvSpPr>
            <a:spLocks noGrp="1"/>
          </p:cNvSpPr>
          <p:nvPr>
            <p:ph type="title"/>
          </p:nvPr>
        </p:nvSpPr>
        <p:spPr/>
        <p:txBody>
          <a:bodyPr/>
          <a:lstStyle/>
          <a:p>
            <a:r>
              <a:rPr lang="zh-TW" altLang="en-US" b="1" dirty="0"/>
              <a:t>作品</a:t>
            </a:r>
            <a:r>
              <a:rPr lang="zh-TW" altLang="en-US" b="1" dirty="0" smtClean="0"/>
              <a:t>進度 </a:t>
            </a:r>
            <a:r>
              <a:rPr lang="en-US" altLang="zh-TW" b="1" dirty="0" smtClean="0"/>
              <a:t>-</a:t>
            </a:r>
            <a:r>
              <a:rPr lang="zh-TW" altLang="en-US" b="1" dirty="0" smtClean="0"/>
              <a:t> </a:t>
            </a:r>
            <a:r>
              <a:rPr lang="en-US" altLang="zh-TW" b="1" dirty="0" err="1" smtClean="0"/>
              <a:t>Keras</a:t>
            </a:r>
            <a:r>
              <a:rPr lang="zh-TW" altLang="en-US" b="1" dirty="0" smtClean="0"/>
              <a:t>模型</a:t>
            </a:r>
            <a:endParaRPr lang="zh-TW" altLang="en-US" dirty="0"/>
          </a:p>
        </p:txBody>
      </p:sp>
      <p:grpSp>
        <p:nvGrpSpPr>
          <p:cNvPr id="6" name="群組 5"/>
          <p:cNvGrpSpPr/>
          <p:nvPr/>
        </p:nvGrpSpPr>
        <p:grpSpPr>
          <a:xfrm>
            <a:off x="7752184" y="254649"/>
            <a:ext cx="4342978" cy="4335084"/>
            <a:chOff x="5735960" y="1412776"/>
            <a:chExt cx="6134956" cy="5282214"/>
          </a:xfrm>
        </p:grpSpPr>
        <p:pic>
          <p:nvPicPr>
            <p:cNvPr id="4" name="圖片 3"/>
            <p:cNvPicPr>
              <a:picLocks noChangeAspect="1"/>
            </p:cNvPicPr>
            <p:nvPr/>
          </p:nvPicPr>
          <p:blipFill>
            <a:blip r:embed="rId3"/>
            <a:stretch>
              <a:fillRect/>
            </a:stretch>
          </p:blipFill>
          <p:spPr>
            <a:xfrm>
              <a:off x="5735960" y="1412776"/>
              <a:ext cx="6134956" cy="4782216"/>
            </a:xfrm>
            <a:prstGeom prst="rect">
              <a:avLst/>
            </a:prstGeom>
          </p:spPr>
        </p:pic>
        <p:sp>
          <p:nvSpPr>
            <p:cNvPr id="5" name="文字方塊 4"/>
            <p:cNvSpPr txBox="1"/>
            <p:nvPr/>
          </p:nvSpPr>
          <p:spPr bwMode="auto">
            <a:xfrm>
              <a:off x="6692796" y="6241197"/>
              <a:ext cx="4221283" cy="453793"/>
            </a:xfrm>
            <a:prstGeom prst="rect">
              <a:avLst/>
            </a:prstGeom>
            <a:noFill/>
          </p:spPr>
          <p:txBody>
            <a:bodyPr wrap="square" rtlCol="0">
              <a:spAutoFit/>
            </a:bodyPr>
            <a:lstStyle/>
            <a:p>
              <a:pPr algn="ctr"/>
              <a:r>
                <a:rPr lang="en-US" altLang="zh-TW" dirty="0" err="1" smtClean="0">
                  <a:solidFill>
                    <a:schemeClr val="tx1">
                      <a:lumMod val="85000"/>
                      <a:lumOff val="15000"/>
                    </a:schemeClr>
                  </a:solidFill>
                </a:rPr>
                <a:t>Keras</a:t>
              </a:r>
              <a:r>
                <a:rPr lang="zh-TW" altLang="en-US" dirty="0" smtClean="0">
                  <a:solidFill>
                    <a:schemeClr val="tx1">
                      <a:lumMod val="85000"/>
                      <a:lumOff val="15000"/>
                    </a:schemeClr>
                  </a:solidFill>
                </a:rPr>
                <a:t> </a:t>
              </a:r>
              <a:r>
                <a:rPr lang="en-US" altLang="zh-TW" dirty="0" smtClean="0">
                  <a:solidFill>
                    <a:schemeClr val="tx1">
                      <a:lumMod val="85000"/>
                      <a:lumOff val="15000"/>
                    </a:schemeClr>
                  </a:solidFill>
                </a:rPr>
                <a:t>DNN</a:t>
              </a:r>
              <a:r>
                <a:rPr lang="zh-TW" altLang="en-US" dirty="0" smtClean="0">
                  <a:solidFill>
                    <a:schemeClr val="tx1">
                      <a:lumMod val="85000"/>
                      <a:lumOff val="15000"/>
                    </a:schemeClr>
                  </a:solidFill>
                </a:rPr>
                <a:t>模型 </a:t>
              </a:r>
              <a:r>
                <a:rPr lang="en-US" altLang="zh-TW" dirty="0" smtClean="0">
                  <a:solidFill>
                    <a:schemeClr val="tx1">
                      <a:lumMod val="85000"/>
                      <a:lumOff val="15000"/>
                    </a:schemeClr>
                  </a:solidFill>
                </a:rPr>
                <a:t>summary</a:t>
              </a:r>
              <a:endParaRPr lang="zh-TW" altLang="en-US" dirty="0">
                <a:solidFill>
                  <a:schemeClr val="tx1">
                    <a:lumMod val="85000"/>
                    <a:lumOff val="15000"/>
                  </a:schemeClr>
                </a:solidFill>
              </a:endParaRPr>
            </a:p>
          </p:txBody>
        </p:sp>
      </p:grpSp>
      <p:pic>
        <p:nvPicPr>
          <p:cNvPr id="7" name="圖片 6" descr="模型輸出示意圖">
            <a:extLst>
              <a:ext uri="{FF2B5EF4-FFF2-40B4-BE49-F238E27FC236}">
                <a16:creationId xmlns="" xmlns:a16="http://schemas.microsoft.com/office/drawing/2014/main" id="{E4ACD3E9-A952-4401-8699-FE33923ED1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6080" y="4627654"/>
            <a:ext cx="4919042" cy="1988227"/>
          </a:xfrm>
          <a:prstGeom prst="rect">
            <a:avLst/>
          </a:prstGeom>
          <a:noFill/>
          <a:ln>
            <a:noFill/>
          </a:ln>
        </p:spPr>
      </p:pic>
    </p:spTree>
    <p:extLst>
      <p:ext uri="{BB962C8B-B14F-4D97-AF65-F5344CB8AC3E}">
        <p14:creationId xmlns:p14="http://schemas.microsoft.com/office/powerpoint/2010/main" val="7360007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a:t>作品概述</a:t>
            </a:r>
            <a:endParaRPr dirty="0"/>
          </a:p>
          <a:p>
            <a:pPr>
              <a:defRPr/>
            </a:pPr>
            <a:r>
              <a:rPr lang="zh-TW" dirty="0"/>
              <a:t>難點與創新</a:t>
            </a:r>
            <a:endParaRPr dirty="0"/>
          </a:p>
          <a:p>
            <a:pPr>
              <a:defRPr/>
            </a:pPr>
            <a:r>
              <a:rPr lang="zh-TW" dirty="0"/>
              <a:t>設計與實現</a:t>
            </a:r>
            <a:endParaRPr lang="zh-TW" altLang="en-US" dirty="0"/>
          </a:p>
          <a:p>
            <a:r>
              <a:rPr lang="zh-TW" altLang="en-US" dirty="0"/>
              <a:t>作品</a:t>
            </a:r>
            <a:r>
              <a:rPr lang="zh-TW" altLang="en-US" dirty="0" smtClean="0"/>
              <a:t>進度</a:t>
            </a:r>
            <a:endParaRPr lang="en-US" altLang="zh-TW" dirty="0" smtClean="0"/>
          </a:p>
          <a:p>
            <a:r>
              <a:rPr lang="zh-TW" altLang="en-US" dirty="0"/>
              <a:t>測試</a:t>
            </a:r>
            <a:r>
              <a:rPr lang="zh-TW" altLang="en-US" dirty="0" smtClean="0"/>
              <a:t>結果</a:t>
            </a:r>
            <a:endParaRPr lang="en-US" altLang="zh-TW" dirty="0" smtClean="0"/>
          </a:p>
          <a:p>
            <a:r>
              <a:rPr lang="zh-TW" altLang="en-US" dirty="0" smtClean="0"/>
              <a:t>總結展望</a:t>
            </a:r>
            <a:endParaRPr dirty="0"/>
          </a:p>
          <a:p>
            <a:pPr marL="0" indent="0">
              <a:buNone/>
              <a:defRPr/>
            </a:pPr>
            <a:endParaRPr lang="zh-TW"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6555" y="1628800"/>
            <a:ext cx="5207397" cy="4772000"/>
          </a:xfrm>
        </p:spPr>
        <p:txBody>
          <a:bodyPr/>
          <a:lstStyle/>
          <a:p>
            <a:r>
              <a:rPr lang="zh-TW" altLang="en-US" dirty="0" smtClean="0">
                <a:solidFill>
                  <a:schemeClr val="tx1">
                    <a:lumMod val="85000"/>
                    <a:lumOff val="15000"/>
                  </a:schemeClr>
                </a:solidFill>
              </a:rPr>
              <a:t>在</a:t>
            </a:r>
            <a:r>
              <a:rPr lang="en-US" altLang="zh-TW" dirty="0" smtClean="0">
                <a:solidFill>
                  <a:schemeClr val="tx1">
                    <a:lumMod val="85000"/>
                    <a:lumOff val="15000"/>
                  </a:schemeClr>
                </a:solidFill>
              </a:rPr>
              <a:t>inference(</a:t>
            </a:r>
            <a:r>
              <a:rPr lang="zh-TW" altLang="en-US" dirty="0" smtClean="0">
                <a:solidFill>
                  <a:schemeClr val="tx1">
                    <a:lumMod val="85000"/>
                    <a:lumOff val="15000"/>
                  </a:schemeClr>
                </a:solidFill>
              </a:rPr>
              <a:t>終端運算</a:t>
            </a:r>
            <a:r>
              <a:rPr lang="en-US" altLang="zh-TW" dirty="0" smtClean="0">
                <a:solidFill>
                  <a:schemeClr val="tx1">
                    <a:lumMod val="85000"/>
                    <a:lumOff val="15000"/>
                  </a:schemeClr>
                </a:solidFill>
              </a:rPr>
              <a:t>)</a:t>
            </a:r>
            <a:r>
              <a:rPr lang="zh-TW" altLang="en-US" dirty="0" smtClean="0">
                <a:solidFill>
                  <a:schemeClr val="tx1">
                    <a:lumMod val="85000"/>
                    <a:lumOff val="15000"/>
                  </a:schemeClr>
                </a:solidFill>
              </a:rPr>
              <a:t>之前，我們需要將</a:t>
            </a:r>
            <a:r>
              <a:rPr lang="en-US" altLang="zh-TW" dirty="0" err="1" smtClean="0">
                <a:solidFill>
                  <a:schemeClr val="tx1">
                    <a:lumMod val="85000"/>
                    <a:lumOff val="15000"/>
                  </a:schemeClr>
                </a:solidFill>
              </a:rPr>
              <a:t>Keras</a:t>
            </a:r>
            <a:r>
              <a:rPr lang="en-US" altLang="zh-TW" dirty="0" smtClean="0">
                <a:solidFill>
                  <a:schemeClr val="tx1">
                    <a:lumMod val="85000"/>
                    <a:lumOff val="15000"/>
                  </a:schemeClr>
                </a:solidFill>
              </a:rPr>
              <a:t> model</a:t>
            </a:r>
            <a:r>
              <a:rPr lang="zh-TW" altLang="en-US" dirty="0" smtClean="0">
                <a:solidFill>
                  <a:schemeClr val="tx1">
                    <a:lumMod val="85000"/>
                    <a:lumOff val="15000"/>
                  </a:schemeClr>
                </a:solidFill>
              </a:rPr>
              <a:t>轉換成</a:t>
            </a:r>
            <a:r>
              <a:rPr lang="en-US" altLang="zh-TW" dirty="0" err="1" smtClean="0">
                <a:solidFill>
                  <a:schemeClr val="tx1">
                    <a:lumMod val="85000"/>
                    <a:lumOff val="15000"/>
                  </a:schemeClr>
                </a:solidFill>
              </a:rPr>
              <a:t>TFLite</a:t>
            </a:r>
            <a:r>
              <a:rPr lang="en-US" altLang="zh-TW" dirty="0" smtClean="0">
                <a:solidFill>
                  <a:schemeClr val="tx1">
                    <a:lumMod val="85000"/>
                    <a:lumOff val="15000"/>
                  </a:schemeClr>
                </a:solidFill>
              </a:rPr>
              <a:t> format</a:t>
            </a:r>
            <a:r>
              <a:rPr lang="zh-TW" altLang="en-US" dirty="0">
                <a:solidFill>
                  <a:schemeClr val="tx1">
                    <a:lumMod val="85000"/>
                    <a:lumOff val="15000"/>
                  </a:schemeClr>
                </a:solidFill>
              </a:rPr>
              <a:t>。</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對</a:t>
            </a:r>
            <a:r>
              <a:rPr lang="en-US" altLang="zh-TW" dirty="0" smtClean="0">
                <a:solidFill>
                  <a:schemeClr val="tx1">
                    <a:lumMod val="85000"/>
                    <a:lumOff val="15000"/>
                  </a:schemeClr>
                </a:solidFill>
              </a:rPr>
              <a:t>weight</a:t>
            </a:r>
            <a:r>
              <a:rPr lang="zh-TW" altLang="en-US" dirty="0" smtClean="0">
                <a:solidFill>
                  <a:schemeClr val="tx1">
                    <a:lumMod val="85000"/>
                    <a:lumOff val="15000"/>
                  </a:schemeClr>
                </a:solidFill>
              </a:rPr>
              <a:t>做</a:t>
            </a:r>
            <a:r>
              <a:rPr lang="en-US" altLang="zh-TW" dirty="0" smtClean="0">
                <a:solidFill>
                  <a:schemeClr val="tx1">
                    <a:lumMod val="85000"/>
                    <a:lumOff val="15000"/>
                  </a:schemeClr>
                </a:solidFill>
              </a:rPr>
              <a:t>quantization</a:t>
            </a:r>
          </a:p>
          <a:p>
            <a:pPr lvl="1"/>
            <a:r>
              <a:rPr lang="zh-TW" altLang="en-US" b="1" dirty="0" smtClean="0">
                <a:solidFill>
                  <a:schemeClr val="tx1">
                    <a:lumMod val="85000"/>
                    <a:lumOff val="15000"/>
                  </a:schemeClr>
                </a:solidFill>
              </a:rPr>
              <a:t>節省</a:t>
            </a:r>
            <a:r>
              <a:rPr lang="zh-TW" altLang="en-US" dirty="0" smtClean="0">
                <a:solidFill>
                  <a:schemeClr val="tx1">
                    <a:lumMod val="85000"/>
                    <a:lumOff val="15000"/>
                  </a:schemeClr>
                </a:solidFill>
              </a:rPr>
              <a:t>記憶體空間 </a:t>
            </a:r>
            <a:r>
              <a:rPr lang="en-US" altLang="zh-TW" dirty="0" smtClean="0">
                <a:solidFill>
                  <a:schemeClr val="tx1">
                    <a:lumMod val="85000"/>
                    <a:lumOff val="15000"/>
                  </a:schemeClr>
                </a:solidFill>
              </a:rPr>
              <a:t>&amp;</a:t>
            </a:r>
            <a:r>
              <a:rPr lang="zh-TW" altLang="en-US" dirty="0" smtClean="0">
                <a:solidFill>
                  <a:schemeClr val="tx1">
                    <a:lumMod val="85000"/>
                    <a:lumOff val="15000"/>
                  </a:schemeClr>
                </a:solidFill>
              </a:rPr>
              <a:t> </a:t>
            </a:r>
            <a:r>
              <a:rPr lang="en-US" altLang="zh-TW" dirty="0" smtClean="0">
                <a:solidFill>
                  <a:schemeClr val="tx1">
                    <a:lumMod val="85000"/>
                    <a:lumOff val="15000"/>
                  </a:schemeClr>
                </a:solidFill>
              </a:rPr>
              <a:t>Flash</a:t>
            </a:r>
            <a:r>
              <a:rPr lang="zh-TW" altLang="en-US" dirty="0" smtClean="0">
                <a:solidFill>
                  <a:schemeClr val="tx1">
                    <a:lumMod val="85000"/>
                    <a:lumOff val="15000"/>
                  </a:schemeClr>
                </a:solidFill>
              </a:rPr>
              <a:t>空間</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也提高了</a:t>
            </a:r>
            <a:r>
              <a:rPr lang="zh-TW" altLang="en-US" b="1" dirty="0" smtClean="0">
                <a:solidFill>
                  <a:schemeClr val="tx1">
                    <a:lumMod val="85000"/>
                    <a:lumOff val="15000"/>
                  </a:schemeClr>
                </a:solidFill>
              </a:rPr>
              <a:t>運算的速度</a:t>
            </a:r>
            <a:endParaRPr lang="en-US" altLang="zh-TW" b="1" dirty="0" smtClean="0">
              <a:solidFill>
                <a:schemeClr val="tx1">
                  <a:lumMod val="85000"/>
                  <a:lumOff val="15000"/>
                </a:schemeClr>
              </a:solidFill>
            </a:endParaRPr>
          </a:p>
          <a:p>
            <a:pPr lvl="1"/>
            <a:r>
              <a:rPr lang="zh-TW" altLang="en-US" b="1" dirty="0" smtClean="0">
                <a:solidFill>
                  <a:schemeClr val="tx1">
                    <a:lumMod val="85000"/>
                    <a:lumOff val="15000"/>
                  </a:schemeClr>
                </a:solidFill>
              </a:rPr>
              <a:t>精度略為下降</a:t>
            </a:r>
            <a:endParaRPr lang="en-US" altLang="zh-TW" b="1" dirty="0" smtClean="0">
              <a:solidFill>
                <a:schemeClr val="tx1">
                  <a:lumMod val="85000"/>
                  <a:lumOff val="15000"/>
                </a:schemeClr>
              </a:solidFill>
            </a:endParaRPr>
          </a:p>
          <a:p>
            <a:pPr marL="0" indent="0">
              <a:buNone/>
            </a:pPr>
            <a:endParaRPr lang="en-US" altLang="zh-TW" dirty="0" smtClean="0">
              <a:solidFill>
                <a:schemeClr val="tx1">
                  <a:lumMod val="85000"/>
                  <a:lumOff val="15000"/>
                </a:schemeClr>
              </a:solidFill>
            </a:endParaRPr>
          </a:p>
          <a:p>
            <a:r>
              <a:rPr lang="en-US" altLang="zh-TW" dirty="0" smtClean="0">
                <a:solidFill>
                  <a:schemeClr val="tx1">
                    <a:lumMod val="85000"/>
                    <a:lumOff val="15000"/>
                  </a:schemeClr>
                </a:solidFill>
              </a:rPr>
              <a:t>.</a:t>
            </a:r>
            <a:r>
              <a:rPr lang="en-US" altLang="zh-TW" dirty="0" err="1" smtClean="0">
                <a:solidFill>
                  <a:schemeClr val="tx1">
                    <a:lumMod val="85000"/>
                    <a:lumOff val="15000"/>
                  </a:schemeClr>
                </a:solidFill>
              </a:rPr>
              <a:t>tflite</a:t>
            </a:r>
            <a:r>
              <a:rPr lang="zh-TW" altLang="en-US" dirty="0" smtClean="0">
                <a:solidFill>
                  <a:schemeClr val="tx1">
                    <a:lumMod val="85000"/>
                    <a:lumOff val="15000"/>
                  </a:schemeClr>
                </a:solidFill>
              </a:rPr>
              <a:t> </a:t>
            </a:r>
            <a:r>
              <a:rPr lang="en-US" altLang="zh-TW" dirty="0" smtClean="0">
                <a:solidFill>
                  <a:schemeClr val="tx1">
                    <a:lumMod val="85000"/>
                    <a:lumOff val="15000"/>
                  </a:schemeClr>
                </a:solidFill>
              </a:rPr>
              <a:t>file</a:t>
            </a:r>
            <a:r>
              <a:rPr lang="zh-TW" altLang="en-US" dirty="0" smtClean="0">
                <a:solidFill>
                  <a:schemeClr val="tx1">
                    <a:lumMod val="85000"/>
                    <a:lumOff val="15000"/>
                  </a:schemeClr>
                </a:solidFill>
              </a:rPr>
              <a:t>同時包含了</a:t>
            </a:r>
            <a:r>
              <a:rPr lang="en-US" altLang="zh-TW" dirty="0" smtClean="0">
                <a:solidFill>
                  <a:schemeClr val="tx1">
                    <a:lumMod val="85000"/>
                    <a:lumOff val="15000"/>
                  </a:schemeClr>
                </a:solidFill>
              </a:rPr>
              <a:t>weight</a:t>
            </a:r>
            <a:r>
              <a:rPr lang="zh-TW" altLang="en-US" dirty="0" smtClean="0">
                <a:solidFill>
                  <a:schemeClr val="tx1">
                    <a:lumMod val="85000"/>
                    <a:lumOff val="15000"/>
                  </a:schemeClr>
                </a:solidFill>
              </a:rPr>
              <a:t>和</a:t>
            </a:r>
            <a:r>
              <a:rPr lang="en-US" altLang="zh-TW" dirty="0" smtClean="0">
                <a:solidFill>
                  <a:schemeClr val="tx1">
                    <a:lumMod val="85000"/>
                    <a:lumOff val="15000"/>
                  </a:schemeClr>
                </a:solidFill>
              </a:rPr>
              <a:t>model architecture</a:t>
            </a:r>
          </a:p>
          <a:p>
            <a:pPr marL="0" indent="0">
              <a:buNone/>
            </a:pPr>
            <a:endParaRPr lang="en-US" altLang="zh-TW" dirty="0">
              <a:solidFill>
                <a:schemeClr val="tx1">
                  <a:lumMod val="85000"/>
                  <a:lumOff val="15000"/>
                </a:schemeClr>
              </a:solidFill>
            </a:endParaRPr>
          </a:p>
          <a:p>
            <a:endParaRPr lang="zh-TW" altLang="en-US" dirty="0">
              <a:solidFill>
                <a:schemeClr val="tx1">
                  <a:lumMod val="85000"/>
                  <a:lumOff val="15000"/>
                </a:schemeClr>
              </a:solidFill>
            </a:endParaRPr>
          </a:p>
        </p:txBody>
      </p:sp>
      <p:sp>
        <p:nvSpPr>
          <p:cNvPr id="3" name="標題 2"/>
          <p:cNvSpPr>
            <a:spLocks noGrp="1"/>
          </p:cNvSpPr>
          <p:nvPr>
            <p:ph type="title"/>
          </p:nvPr>
        </p:nvSpPr>
        <p:spPr/>
        <p:txBody>
          <a:bodyPr/>
          <a:lstStyle/>
          <a:p>
            <a:r>
              <a:rPr lang="zh-TW" altLang="en-US" b="1" dirty="0"/>
              <a:t>作品</a:t>
            </a:r>
            <a:r>
              <a:rPr lang="zh-TW" altLang="en-US" b="1" dirty="0" smtClean="0"/>
              <a:t>進度 </a:t>
            </a:r>
            <a:r>
              <a:rPr lang="en-US" altLang="zh-TW" b="1" dirty="0" smtClean="0"/>
              <a:t>-</a:t>
            </a:r>
            <a:r>
              <a:rPr lang="zh-TW" altLang="en-US" b="1" dirty="0" smtClean="0"/>
              <a:t> 轉換成</a:t>
            </a:r>
            <a:r>
              <a:rPr lang="en-US" altLang="zh-TW" b="1" dirty="0" err="1" smtClean="0">
                <a:sym typeface="Wingdings" panose="05000000000000000000" pitchFamily="2" charset="2"/>
              </a:rPr>
              <a:t>TFLite</a:t>
            </a:r>
            <a:r>
              <a:rPr lang="en-US" altLang="zh-TW" b="1" dirty="0" smtClean="0">
                <a:sym typeface="Wingdings" panose="05000000000000000000" pitchFamily="2" charset="2"/>
              </a:rPr>
              <a:t> format</a:t>
            </a:r>
            <a:endParaRPr lang="zh-TW" altLang="en-US" dirty="0"/>
          </a:p>
        </p:txBody>
      </p:sp>
      <p:grpSp>
        <p:nvGrpSpPr>
          <p:cNvPr id="5" name="群組 4"/>
          <p:cNvGrpSpPr/>
          <p:nvPr/>
        </p:nvGrpSpPr>
        <p:grpSpPr>
          <a:xfrm>
            <a:off x="5385748" y="2993655"/>
            <a:ext cx="6574209" cy="3448432"/>
            <a:chOff x="4295800" y="2348880"/>
            <a:chExt cx="7677150" cy="4305158"/>
          </a:xfrm>
        </p:grpSpPr>
        <p:pic>
          <p:nvPicPr>
            <p:cNvPr id="4098" name="Picture 2" descr="https://lh5.googleusercontent.com/Vnkz4Aan4AZV_1we-1X3BcFRrULTu_GxWnZ5TWvk1o4P3TeRoCP5QI1p-l-6RXM5_9sGSh71sXjpF6f2EPm8F28zY6Dn8zK1hWvt-uzBZioZjqKPB2sDhW1HVooLSne_Dw7UaS-BLV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800" y="2348880"/>
              <a:ext cx="7677150" cy="391477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bwMode="auto">
            <a:xfrm>
              <a:off x="7221304" y="6284706"/>
              <a:ext cx="1826141" cy="369332"/>
            </a:xfrm>
            <a:prstGeom prst="rect">
              <a:avLst/>
            </a:prstGeom>
            <a:noFill/>
          </p:spPr>
          <p:txBody>
            <a:bodyPr wrap="none" rtlCol="0">
              <a:spAutoFit/>
            </a:bodyPr>
            <a:lstStyle/>
            <a:p>
              <a:r>
                <a:rPr lang="en-US" altLang="zh-TW" dirty="0" err="1" smtClean="0">
                  <a:solidFill>
                    <a:schemeClr val="tx1">
                      <a:lumMod val="85000"/>
                      <a:lumOff val="15000"/>
                    </a:schemeClr>
                  </a:solidFill>
                </a:rPr>
                <a:t>TFLite</a:t>
              </a:r>
              <a:r>
                <a:rPr lang="en-US" altLang="zh-TW" dirty="0" smtClean="0">
                  <a:solidFill>
                    <a:schemeClr val="tx1">
                      <a:lumMod val="85000"/>
                      <a:lumOff val="15000"/>
                    </a:schemeClr>
                  </a:solidFill>
                </a:rPr>
                <a:t> </a:t>
              </a:r>
              <a:r>
                <a:rPr lang="zh-TW" altLang="en-US" dirty="0" smtClean="0">
                  <a:solidFill>
                    <a:schemeClr val="tx1">
                      <a:lumMod val="85000"/>
                      <a:lumOff val="15000"/>
                    </a:schemeClr>
                  </a:solidFill>
                </a:rPr>
                <a:t>轉換流程</a:t>
              </a:r>
              <a:endParaRPr lang="zh-TW" altLang="en-US" dirty="0">
                <a:solidFill>
                  <a:schemeClr val="tx1">
                    <a:lumMod val="85000"/>
                    <a:lumOff val="15000"/>
                  </a:schemeClr>
                </a:solidFill>
              </a:endParaRPr>
            </a:p>
          </p:txBody>
        </p:sp>
      </p:grpSp>
      <p:grpSp>
        <p:nvGrpSpPr>
          <p:cNvPr id="9" name="群組 8"/>
          <p:cNvGrpSpPr/>
          <p:nvPr/>
        </p:nvGrpSpPr>
        <p:grpSpPr>
          <a:xfrm>
            <a:off x="5385748" y="1268760"/>
            <a:ext cx="6822091" cy="1317832"/>
            <a:chOff x="5385748" y="1268760"/>
            <a:chExt cx="6822091" cy="1317832"/>
          </a:xfrm>
        </p:grpSpPr>
        <p:pic>
          <p:nvPicPr>
            <p:cNvPr id="7" name="圖片 6"/>
            <p:cNvPicPr>
              <a:picLocks noChangeAspect="1"/>
            </p:cNvPicPr>
            <p:nvPr/>
          </p:nvPicPr>
          <p:blipFill>
            <a:blip r:embed="rId3"/>
            <a:stretch>
              <a:fillRect/>
            </a:stretch>
          </p:blipFill>
          <p:spPr>
            <a:xfrm>
              <a:off x="5385748" y="1268760"/>
              <a:ext cx="6822091" cy="917430"/>
            </a:xfrm>
            <a:prstGeom prst="rect">
              <a:avLst/>
            </a:prstGeom>
          </p:spPr>
        </p:pic>
        <p:sp>
          <p:nvSpPr>
            <p:cNvPr id="8" name="文字方塊 7"/>
            <p:cNvSpPr txBox="1"/>
            <p:nvPr/>
          </p:nvSpPr>
          <p:spPr bwMode="auto">
            <a:xfrm>
              <a:off x="7608168" y="2217260"/>
              <a:ext cx="2304256" cy="369332"/>
            </a:xfrm>
            <a:prstGeom prst="rect">
              <a:avLst/>
            </a:prstGeom>
            <a:noFill/>
          </p:spPr>
          <p:txBody>
            <a:bodyPr wrap="square" rtlCol="0">
              <a:spAutoFit/>
            </a:bodyPr>
            <a:lstStyle/>
            <a:p>
              <a:r>
                <a:rPr lang="en-US" altLang="zh-TW" dirty="0" err="1"/>
                <a:t>m</a:t>
              </a:r>
              <a:r>
                <a:rPr lang="en-US" altLang="zh-TW" dirty="0" err="1" smtClean="0"/>
                <a:t>odel.h</a:t>
              </a:r>
              <a:r>
                <a:rPr lang="zh-TW" altLang="en-US" dirty="0" smtClean="0"/>
                <a:t>中的</a:t>
              </a:r>
              <a:r>
                <a:rPr lang="en-US" altLang="zh-TW" dirty="0" smtClean="0"/>
                <a:t>weight</a:t>
              </a:r>
              <a:endParaRPr lang="zh-TW" altLang="en-US" dirty="0"/>
            </a:p>
          </p:txBody>
        </p:sp>
      </p:grpSp>
    </p:spTree>
    <p:extLst>
      <p:ext uri="{BB962C8B-B14F-4D97-AF65-F5344CB8AC3E}">
        <p14:creationId xmlns:p14="http://schemas.microsoft.com/office/powerpoint/2010/main" val="3971701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solidFill>
                  <a:schemeClr val="tx1">
                    <a:lumMod val="85000"/>
                    <a:lumOff val="15000"/>
                  </a:schemeClr>
                </a:solidFill>
              </a:rPr>
              <a:t>我們可以比較</a:t>
            </a:r>
            <a:r>
              <a:rPr lang="en-US" altLang="zh-TW" dirty="0" err="1" smtClean="0">
                <a:solidFill>
                  <a:schemeClr val="tx1">
                    <a:lumMod val="85000"/>
                    <a:lumOff val="15000"/>
                  </a:schemeClr>
                </a:solidFill>
              </a:rPr>
              <a:t>TFLite</a:t>
            </a:r>
            <a:r>
              <a:rPr lang="zh-TW" altLang="en-US" dirty="0" smtClean="0">
                <a:solidFill>
                  <a:schemeClr val="tx1">
                    <a:lumMod val="85000"/>
                    <a:lumOff val="15000"/>
                  </a:schemeClr>
                </a:solidFill>
              </a:rPr>
              <a:t>模型和</a:t>
            </a:r>
            <a:r>
              <a:rPr lang="en-US" altLang="zh-TW" dirty="0" err="1" smtClean="0">
                <a:solidFill>
                  <a:schemeClr val="tx1">
                    <a:lumMod val="85000"/>
                    <a:lumOff val="15000"/>
                  </a:schemeClr>
                </a:solidFill>
              </a:rPr>
              <a:t>Keras</a:t>
            </a:r>
            <a:r>
              <a:rPr lang="zh-TW" altLang="en-US" dirty="0" smtClean="0">
                <a:solidFill>
                  <a:schemeClr val="tx1">
                    <a:lumMod val="85000"/>
                    <a:lumOff val="15000"/>
                  </a:schemeClr>
                </a:solidFill>
              </a:rPr>
              <a:t>模型的運算結果。</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下圖為</a:t>
            </a:r>
            <a:r>
              <a:rPr lang="en-US" altLang="zh-TW" dirty="0" smtClean="0">
                <a:solidFill>
                  <a:schemeClr val="tx1">
                    <a:lumMod val="85000"/>
                    <a:lumOff val="15000"/>
                  </a:schemeClr>
                </a:solidFill>
              </a:rPr>
              <a:t>10</a:t>
            </a:r>
            <a:r>
              <a:rPr lang="zh-TW" altLang="en-US" dirty="0" smtClean="0">
                <a:solidFill>
                  <a:schemeClr val="tx1">
                    <a:lumMod val="85000"/>
                    <a:lumOff val="15000"/>
                  </a:schemeClr>
                </a:solidFill>
              </a:rPr>
              <a:t>筆資料最後一層的輸出</a:t>
            </a:r>
            <a:r>
              <a:rPr lang="en-US" altLang="zh-TW" b="1" dirty="0" smtClean="0">
                <a:solidFill>
                  <a:schemeClr val="tx1">
                    <a:lumMod val="85000"/>
                    <a:lumOff val="15000"/>
                  </a:schemeClr>
                </a:solidFill>
              </a:rPr>
              <a:t>(class 0 or class 1</a:t>
            </a:r>
            <a:r>
              <a:rPr lang="zh-TW" altLang="en-US" b="1" dirty="0" smtClean="0">
                <a:solidFill>
                  <a:schemeClr val="tx1">
                    <a:lumMod val="85000"/>
                    <a:lumOff val="15000"/>
                  </a:schemeClr>
                </a:solidFill>
              </a:rPr>
              <a:t>的</a:t>
            </a:r>
            <a:r>
              <a:rPr lang="en-US" altLang="zh-TW" b="1" dirty="0" smtClean="0">
                <a:solidFill>
                  <a:schemeClr val="tx1">
                    <a:lumMod val="85000"/>
                    <a:lumOff val="15000"/>
                  </a:schemeClr>
                </a:solidFill>
              </a:rPr>
              <a:t>confidence)</a:t>
            </a:r>
            <a:endParaRPr lang="en-US" altLang="zh-TW" b="1" dirty="0">
              <a:solidFill>
                <a:schemeClr val="tx1">
                  <a:lumMod val="85000"/>
                  <a:lumOff val="15000"/>
                </a:schemeClr>
              </a:solidFill>
            </a:endParaRPr>
          </a:p>
          <a:p>
            <a:pPr lvl="1"/>
            <a:r>
              <a:rPr lang="zh-TW" altLang="en-US" dirty="0" smtClean="0">
                <a:solidFill>
                  <a:schemeClr val="tx1">
                    <a:lumMod val="85000"/>
                    <a:lumOff val="15000"/>
                  </a:schemeClr>
                </a:solidFill>
              </a:rPr>
              <a:t>因為</a:t>
            </a:r>
            <a:r>
              <a:rPr lang="en-US" altLang="zh-TW" dirty="0" err="1" smtClean="0">
                <a:solidFill>
                  <a:schemeClr val="tx1">
                    <a:lumMod val="85000"/>
                    <a:lumOff val="15000"/>
                  </a:schemeClr>
                </a:solidFill>
              </a:rPr>
              <a:t>TFLite</a:t>
            </a:r>
            <a:r>
              <a:rPr lang="zh-TW" altLang="en-US" dirty="0" smtClean="0">
                <a:solidFill>
                  <a:schemeClr val="tx1">
                    <a:lumMod val="85000"/>
                    <a:lumOff val="15000"/>
                  </a:schemeClr>
                </a:solidFill>
              </a:rPr>
              <a:t>模型經過</a:t>
            </a:r>
            <a:r>
              <a:rPr lang="en-US" altLang="zh-TW" dirty="0" smtClean="0">
                <a:solidFill>
                  <a:schemeClr val="tx1">
                    <a:lumMod val="85000"/>
                    <a:lumOff val="15000"/>
                  </a:schemeClr>
                </a:solidFill>
              </a:rPr>
              <a:t>quantization</a:t>
            </a:r>
            <a:r>
              <a:rPr lang="zh-TW" altLang="en-US" dirty="0" smtClean="0">
                <a:solidFill>
                  <a:schemeClr val="tx1">
                    <a:lumMod val="85000"/>
                    <a:lumOff val="15000"/>
                  </a:schemeClr>
                </a:solidFill>
              </a:rPr>
              <a:t>，所以精度會下降一些</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但是該判斷為</a:t>
            </a:r>
            <a:r>
              <a:rPr lang="en-US" altLang="zh-TW" dirty="0" smtClean="0">
                <a:solidFill>
                  <a:schemeClr val="tx1">
                    <a:lumMod val="85000"/>
                    <a:lumOff val="15000"/>
                  </a:schemeClr>
                </a:solidFill>
              </a:rPr>
              <a:t>class 0</a:t>
            </a:r>
            <a:r>
              <a:rPr lang="zh-TW" altLang="en-US" dirty="0" smtClean="0">
                <a:solidFill>
                  <a:schemeClr val="tx1">
                    <a:lumMod val="85000"/>
                    <a:lumOff val="15000"/>
                  </a:schemeClr>
                </a:solidFill>
              </a:rPr>
              <a:t>或者</a:t>
            </a:r>
            <a:r>
              <a:rPr lang="en-US" altLang="zh-TW" dirty="0" smtClean="0">
                <a:solidFill>
                  <a:schemeClr val="tx1">
                    <a:lumMod val="85000"/>
                    <a:lumOff val="15000"/>
                  </a:schemeClr>
                </a:solidFill>
              </a:rPr>
              <a:t>class 1</a:t>
            </a:r>
            <a:r>
              <a:rPr lang="zh-TW" altLang="en-US" dirty="0" smtClean="0">
                <a:solidFill>
                  <a:schemeClr val="tx1">
                    <a:lumMod val="85000"/>
                    <a:lumOff val="15000"/>
                  </a:schemeClr>
                </a:solidFill>
              </a:rPr>
              <a:t>，</a:t>
            </a:r>
            <a:r>
              <a:rPr lang="zh-TW" altLang="en-US" b="1" dirty="0" smtClean="0">
                <a:solidFill>
                  <a:schemeClr val="tx1">
                    <a:lumMod val="85000"/>
                    <a:lumOff val="15000"/>
                  </a:schemeClr>
                </a:solidFill>
              </a:rPr>
              <a:t>兩者一致</a:t>
            </a:r>
            <a:endParaRPr lang="zh-TW" altLang="en-US" b="1" dirty="0">
              <a:solidFill>
                <a:schemeClr val="tx1">
                  <a:lumMod val="85000"/>
                  <a:lumOff val="15000"/>
                </a:schemeClr>
              </a:solidFill>
            </a:endParaRPr>
          </a:p>
        </p:txBody>
      </p:sp>
      <p:sp>
        <p:nvSpPr>
          <p:cNvPr id="3" name="標題 2"/>
          <p:cNvSpPr>
            <a:spLocks noGrp="1"/>
          </p:cNvSpPr>
          <p:nvPr>
            <p:ph type="title"/>
          </p:nvPr>
        </p:nvSpPr>
        <p:spPr/>
        <p:txBody>
          <a:bodyPr/>
          <a:lstStyle/>
          <a:p>
            <a:r>
              <a:rPr lang="zh-TW" altLang="en-US" b="1" dirty="0"/>
              <a:t>作品</a:t>
            </a:r>
            <a:r>
              <a:rPr lang="zh-TW" altLang="en-US" b="1" dirty="0" smtClean="0"/>
              <a:t>進度 </a:t>
            </a:r>
            <a:r>
              <a:rPr lang="en-US" altLang="zh-TW" b="1" dirty="0" smtClean="0"/>
              <a:t>-</a:t>
            </a:r>
            <a:r>
              <a:rPr lang="zh-TW" altLang="en-US" b="1" dirty="0" smtClean="0"/>
              <a:t> </a:t>
            </a:r>
            <a:r>
              <a:rPr lang="en-US" altLang="zh-TW" b="1" dirty="0" smtClean="0"/>
              <a:t>Inference</a:t>
            </a:r>
            <a:endParaRPr lang="zh-TW" altLang="en-US" dirty="0"/>
          </a:p>
        </p:txBody>
      </p:sp>
      <p:grpSp>
        <p:nvGrpSpPr>
          <p:cNvPr id="13" name="群組 12"/>
          <p:cNvGrpSpPr/>
          <p:nvPr/>
        </p:nvGrpSpPr>
        <p:grpSpPr>
          <a:xfrm>
            <a:off x="1980134" y="2984099"/>
            <a:ext cx="3384376" cy="3735005"/>
            <a:chOff x="4628712" y="2213718"/>
            <a:chExt cx="3667637" cy="3966986"/>
          </a:xfrm>
        </p:grpSpPr>
        <p:pic>
          <p:nvPicPr>
            <p:cNvPr id="5" name="圖片 4"/>
            <p:cNvPicPr>
              <a:picLocks noChangeAspect="1"/>
            </p:cNvPicPr>
            <p:nvPr/>
          </p:nvPicPr>
          <p:blipFill>
            <a:blip r:embed="rId3"/>
            <a:stretch>
              <a:fillRect/>
            </a:stretch>
          </p:blipFill>
          <p:spPr>
            <a:xfrm>
              <a:off x="4628712" y="2903647"/>
              <a:ext cx="3667637" cy="3277057"/>
            </a:xfrm>
            <a:prstGeom prst="rect">
              <a:avLst/>
            </a:prstGeom>
          </p:spPr>
        </p:pic>
        <p:sp>
          <p:nvSpPr>
            <p:cNvPr id="11" name="文字方塊 10"/>
            <p:cNvSpPr txBox="1"/>
            <p:nvPr/>
          </p:nvSpPr>
          <p:spPr bwMode="auto">
            <a:xfrm>
              <a:off x="5096921" y="2213718"/>
              <a:ext cx="2587499" cy="646331"/>
            </a:xfrm>
            <a:prstGeom prst="rect">
              <a:avLst/>
            </a:prstGeom>
            <a:noFill/>
          </p:spPr>
          <p:txBody>
            <a:bodyPr wrap="square" rtlCol="0">
              <a:spAutoFit/>
            </a:bodyPr>
            <a:lstStyle/>
            <a:p>
              <a:pPr algn="ctr"/>
              <a:r>
                <a:rPr lang="en-US" altLang="zh-TW" dirty="0" err="1">
                  <a:solidFill>
                    <a:schemeClr val="tx1">
                      <a:lumMod val="85000"/>
                      <a:lumOff val="15000"/>
                    </a:schemeClr>
                  </a:solidFill>
                </a:rPr>
                <a:t>TFLite</a:t>
              </a:r>
              <a:r>
                <a:rPr lang="en-US" altLang="zh-TW" dirty="0">
                  <a:solidFill>
                    <a:schemeClr val="tx1">
                      <a:lumMod val="85000"/>
                      <a:lumOff val="15000"/>
                    </a:schemeClr>
                  </a:solidFill>
                </a:rPr>
                <a:t> </a:t>
              </a:r>
              <a:r>
                <a:rPr lang="en-US" altLang="zh-TW" dirty="0" smtClean="0">
                  <a:solidFill>
                    <a:schemeClr val="tx1">
                      <a:lumMod val="85000"/>
                      <a:lumOff val="15000"/>
                    </a:schemeClr>
                  </a:solidFill>
                </a:rPr>
                <a:t>model:</a:t>
              </a:r>
              <a:endParaRPr lang="zh-TW" altLang="en-US" dirty="0">
                <a:solidFill>
                  <a:schemeClr val="tx1">
                    <a:lumMod val="85000"/>
                    <a:lumOff val="15000"/>
                  </a:schemeClr>
                </a:solidFill>
              </a:endParaRPr>
            </a:p>
            <a:p>
              <a:pPr algn="ctr"/>
              <a:r>
                <a:rPr lang="en-US" altLang="zh-TW" dirty="0" smtClean="0">
                  <a:solidFill>
                    <a:schemeClr val="tx1">
                      <a:lumMod val="85000"/>
                      <a:lumOff val="15000"/>
                    </a:schemeClr>
                  </a:solidFill>
                </a:rPr>
                <a:t>10</a:t>
              </a:r>
              <a:r>
                <a:rPr lang="zh-TW" altLang="en-US" dirty="0" smtClean="0">
                  <a:solidFill>
                    <a:schemeClr val="tx1">
                      <a:lumMod val="85000"/>
                      <a:lumOff val="15000"/>
                    </a:schemeClr>
                  </a:solidFill>
                </a:rPr>
                <a:t>筆資料</a:t>
              </a:r>
              <a:r>
                <a:rPr lang="en-US" altLang="zh-TW" dirty="0" smtClean="0">
                  <a:solidFill>
                    <a:schemeClr val="tx1">
                      <a:lumMod val="85000"/>
                      <a:lumOff val="15000"/>
                    </a:schemeClr>
                  </a:solidFill>
                </a:rPr>
                <a:t>predict</a:t>
              </a:r>
              <a:endParaRPr lang="zh-TW" altLang="en-US" dirty="0">
                <a:solidFill>
                  <a:schemeClr val="tx1">
                    <a:lumMod val="85000"/>
                    <a:lumOff val="15000"/>
                  </a:schemeClr>
                </a:solidFill>
              </a:endParaRPr>
            </a:p>
          </p:txBody>
        </p:sp>
      </p:grpSp>
      <p:grpSp>
        <p:nvGrpSpPr>
          <p:cNvPr id="16" name="群組 15"/>
          <p:cNvGrpSpPr/>
          <p:nvPr/>
        </p:nvGrpSpPr>
        <p:grpSpPr>
          <a:xfrm>
            <a:off x="6312024" y="2983104"/>
            <a:ext cx="3267545" cy="3736000"/>
            <a:chOff x="8454227" y="2618575"/>
            <a:chExt cx="3574100" cy="3994375"/>
          </a:xfrm>
        </p:grpSpPr>
        <p:pic>
          <p:nvPicPr>
            <p:cNvPr id="8" name="圖片 7"/>
            <p:cNvPicPr>
              <a:picLocks noChangeAspect="1"/>
            </p:cNvPicPr>
            <p:nvPr/>
          </p:nvPicPr>
          <p:blipFill>
            <a:blip r:embed="rId4"/>
            <a:stretch>
              <a:fillRect/>
            </a:stretch>
          </p:blipFill>
          <p:spPr>
            <a:xfrm>
              <a:off x="8454227" y="3335893"/>
              <a:ext cx="3574100" cy="3277057"/>
            </a:xfrm>
            <a:prstGeom prst="rect">
              <a:avLst/>
            </a:prstGeom>
          </p:spPr>
        </p:pic>
        <p:sp>
          <p:nvSpPr>
            <p:cNvPr id="15" name="文字方塊 14"/>
            <p:cNvSpPr txBox="1"/>
            <p:nvPr/>
          </p:nvSpPr>
          <p:spPr bwMode="auto">
            <a:xfrm>
              <a:off x="8947527" y="2618575"/>
              <a:ext cx="2587499" cy="646331"/>
            </a:xfrm>
            <a:prstGeom prst="rect">
              <a:avLst/>
            </a:prstGeom>
            <a:noFill/>
          </p:spPr>
          <p:txBody>
            <a:bodyPr wrap="square" rtlCol="0">
              <a:spAutoFit/>
            </a:bodyPr>
            <a:lstStyle/>
            <a:p>
              <a:pPr algn="ctr"/>
              <a:r>
                <a:rPr lang="en-US" altLang="zh-TW" dirty="0" err="1" smtClean="0">
                  <a:solidFill>
                    <a:schemeClr val="tx1">
                      <a:lumMod val="85000"/>
                      <a:lumOff val="15000"/>
                    </a:schemeClr>
                  </a:solidFill>
                </a:rPr>
                <a:t>Keras</a:t>
              </a:r>
              <a:r>
                <a:rPr lang="en-US" altLang="zh-TW" dirty="0" smtClean="0">
                  <a:solidFill>
                    <a:schemeClr val="tx1">
                      <a:lumMod val="85000"/>
                      <a:lumOff val="15000"/>
                    </a:schemeClr>
                  </a:solidFill>
                </a:rPr>
                <a:t> model:</a:t>
              </a:r>
              <a:endParaRPr lang="zh-TW" altLang="en-US" dirty="0">
                <a:solidFill>
                  <a:schemeClr val="tx1">
                    <a:lumMod val="85000"/>
                    <a:lumOff val="15000"/>
                  </a:schemeClr>
                </a:solidFill>
              </a:endParaRPr>
            </a:p>
            <a:p>
              <a:pPr algn="ctr"/>
              <a:r>
                <a:rPr lang="en-US" altLang="zh-TW" dirty="0" smtClean="0">
                  <a:solidFill>
                    <a:schemeClr val="tx1">
                      <a:lumMod val="85000"/>
                      <a:lumOff val="15000"/>
                    </a:schemeClr>
                  </a:solidFill>
                </a:rPr>
                <a:t>10</a:t>
              </a:r>
              <a:r>
                <a:rPr lang="zh-TW" altLang="en-US" dirty="0" smtClean="0">
                  <a:solidFill>
                    <a:schemeClr val="tx1">
                      <a:lumMod val="85000"/>
                      <a:lumOff val="15000"/>
                    </a:schemeClr>
                  </a:solidFill>
                </a:rPr>
                <a:t>筆資料</a:t>
              </a:r>
              <a:r>
                <a:rPr lang="en-US" altLang="zh-TW" dirty="0" smtClean="0">
                  <a:solidFill>
                    <a:schemeClr val="tx1">
                      <a:lumMod val="85000"/>
                      <a:lumOff val="15000"/>
                    </a:schemeClr>
                  </a:solidFill>
                </a:rPr>
                <a:t>predict</a:t>
              </a:r>
              <a:endParaRPr lang="zh-TW" altLang="en-US" dirty="0">
                <a:solidFill>
                  <a:schemeClr val="tx1">
                    <a:lumMod val="85000"/>
                    <a:lumOff val="15000"/>
                  </a:schemeClr>
                </a:solidFill>
              </a:endParaRPr>
            </a:p>
          </p:txBody>
        </p:sp>
      </p:grpSp>
    </p:spTree>
    <p:extLst>
      <p:ext uri="{BB962C8B-B14F-4D97-AF65-F5344CB8AC3E}">
        <p14:creationId xmlns:p14="http://schemas.microsoft.com/office/powerpoint/2010/main" val="3640784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a:solidFill>
                  <a:schemeClr val="bg1">
                    <a:lumMod val="75000"/>
                  </a:schemeClr>
                </a:solidFill>
              </a:rPr>
              <a:t>作品概述</a:t>
            </a:r>
            <a:endParaRPr dirty="0">
              <a:solidFill>
                <a:schemeClr val="bg1">
                  <a:lumMod val="75000"/>
                </a:schemeClr>
              </a:solidFill>
            </a:endParaRPr>
          </a:p>
          <a:p>
            <a:pPr>
              <a:defRPr/>
            </a:pPr>
            <a:r>
              <a:rPr lang="zh-TW" dirty="0">
                <a:solidFill>
                  <a:schemeClr val="bg1">
                    <a:lumMod val="75000"/>
                  </a:schemeClr>
                </a:solidFill>
              </a:rPr>
              <a:t>難點與創新</a:t>
            </a:r>
            <a:endParaRPr dirty="0">
              <a:solidFill>
                <a:schemeClr val="bg1">
                  <a:lumMod val="75000"/>
                </a:schemeClr>
              </a:solidFill>
            </a:endParaRPr>
          </a:p>
          <a:p>
            <a:pPr>
              <a:defRPr/>
            </a:pPr>
            <a:r>
              <a:rPr lang="zh-TW" dirty="0">
                <a:solidFill>
                  <a:schemeClr val="bg1">
                    <a:lumMod val="75000"/>
                  </a:schemeClr>
                </a:solidFill>
              </a:rPr>
              <a:t>設計與實現</a:t>
            </a:r>
            <a:endParaRPr lang="zh-TW" altLang="en-US" dirty="0">
              <a:solidFill>
                <a:schemeClr val="bg1">
                  <a:lumMod val="75000"/>
                </a:schemeClr>
              </a:solidFill>
            </a:endParaRPr>
          </a:p>
          <a:p>
            <a:r>
              <a:rPr lang="zh-TW" altLang="en-US" dirty="0">
                <a:solidFill>
                  <a:schemeClr val="bg1">
                    <a:lumMod val="75000"/>
                  </a:schemeClr>
                </a:solidFill>
              </a:rPr>
              <a:t>作品</a:t>
            </a:r>
            <a:r>
              <a:rPr lang="zh-TW" altLang="en-US" dirty="0" smtClean="0">
                <a:solidFill>
                  <a:schemeClr val="bg1">
                    <a:lumMod val="75000"/>
                  </a:schemeClr>
                </a:solidFill>
              </a:rPr>
              <a:t>進度</a:t>
            </a:r>
            <a:endParaRPr lang="en-US" altLang="zh-TW" dirty="0" smtClean="0">
              <a:solidFill>
                <a:schemeClr val="bg1">
                  <a:lumMod val="75000"/>
                </a:schemeClr>
              </a:solidFill>
            </a:endParaRPr>
          </a:p>
          <a:p>
            <a:r>
              <a:rPr lang="zh-TW" altLang="en-US" dirty="0"/>
              <a:t>測試</a:t>
            </a:r>
            <a:r>
              <a:rPr lang="zh-TW" altLang="en-US" dirty="0" smtClean="0"/>
              <a:t>結果</a:t>
            </a:r>
            <a:endParaRPr lang="en-US" altLang="zh-TW" dirty="0" smtClean="0"/>
          </a:p>
          <a:p>
            <a:r>
              <a:rPr lang="zh-TW" altLang="en-US" dirty="0" smtClean="0">
                <a:solidFill>
                  <a:schemeClr val="bg1">
                    <a:lumMod val="75000"/>
                  </a:schemeClr>
                </a:solidFill>
              </a:rPr>
              <a:t>總結展望</a:t>
            </a:r>
            <a:endParaRPr dirty="0">
              <a:solidFill>
                <a:schemeClr val="bg1">
                  <a:lumMod val="75000"/>
                </a:schemeClr>
              </a:solidFill>
            </a:endParaRPr>
          </a:p>
          <a:p>
            <a:pPr marL="0" indent="0">
              <a:buNone/>
              <a:defRPr/>
            </a:pPr>
            <a:endParaRPr lang="zh-TW" dirty="0"/>
          </a:p>
        </p:txBody>
      </p:sp>
    </p:spTree>
    <p:extLst>
      <p:ext uri="{BB962C8B-B14F-4D97-AF65-F5344CB8AC3E}">
        <p14:creationId xmlns:p14="http://schemas.microsoft.com/office/powerpoint/2010/main" val="23083111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254226" y="2832693"/>
            <a:ext cx="5274383" cy="3315519"/>
            <a:chOff x="2144806" y="2760259"/>
            <a:chExt cx="5420141" cy="3534205"/>
          </a:xfrm>
        </p:grpSpPr>
        <p:grpSp>
          <p:nvGrpSpPr>
            <p:cNvPr id="26" name="群組 25"/>
            <p:cNvGrpSpPr/>
            <p:nvPr/>
          </p:nvGrpSpPr>
          <p:grpSpPr>
            <a:xfrm>
              <a:off x="2144806" y="2760259"/>
              <a:ext cx="5420141" cy="3534205"/>
              <a:chOff x="2783632" y="3040985"/>
              <a:chExt cx="4900572" cy="3488137"/>
            </a:xfrm>
          </p:grpSpPr>
          <p:pic>
            <p:nvPicPr>
              <p:cNvPr id="8" name="圖片 7"/>
              <p:cNvPicPr>
                <a:picLocks noChangeAspect="1"/>
              </p:cNvPicPr>
              <p:nvPr/>
            </p:nvPicPr>
            <p:blipFill>
              <a:blip r:embed="rId3"/>
              <a:stretch>
                <a:fillRect/>
              </a:stretch>
            </p:blipFill>
            <p:spPr>
              <a:xfrm>
                <a:off x="2783632" y="3184126"/>
                <a:ext cx="4900572" cy="3344996"/>
              </a:xfrm>
              <a:prstGeom prst="rect">
                <a:avLst/>
              </a:prstGeom>
            </p:spPr>
          </p:pic>
          <p:sp>
            <p:nvSpPr>
              <p:cNvPr id="25" name="文字方塊 24"/>
              <p:cNvSpPr txBox="1"/>
              <p:nvPr/>
            </p:nvSpPr>
            <p:spPr bwMode="auto">
              <a:xfrm>
                <a:off x="3361709" y="3040985"/>
                <a:ext cx="3744416" cy="356180"/>
              </a:xfrm>
              <a:prstGeom prst="rect">
                <a:avLst/>
              </a:prstGeom>
              <a:noFill/>
            </p:spPr>
            <p:txBody>
              <a:bodyPr wrap="square" rtlCol="0">
                <a:spAutoFit/>
              </a:bodyPr>
              <a:lstStyle/>
              <a:p>
                <a:pPr algn="ctr"/>
                <a:r>
                  <a:rPr lang="en-US" altLang="zh-TW" sz="1600" dirty="0" smtClean="0"/>
                  <a:t>DNN</a:t>
                </a:r>
                <a:r>
                  <a:rPr lang="zh-TW" altLang="en-US" sz="1600" dirty="0" smtClean="0"/>
                  <a:t>模型預測結果</a:t>
                </a:r>
                <a:r>
                  <a:rPr lang="en-US" altLang="zh-TW" sz="1600" dirty="0" smtClean="0"/>
                  <a:t>(</a:t>
                </a:r>
                <a:r>
                  <a:rPr lang="en-US" altLang="zh-TW" sz="1600" dirty="0" smtClean="0">
                    <a:solidFill>
                      <a:schemeClr val="tx1">
                        <a:lumMod val="85000"/>
                        <a:lumOff val="15000"/>
                      </a:schemeClr>
                    </a:solidFill>
                  </a:rPr>
                  <a:t>1=</a:t>
                </a:r>
                <a:r>
                  <a:rPr lang="zh-TW" altLang="en-US" sz="1600" dirty="0" smtClean="0">
                    <a:solidFill>
                      <a:schemeClr val="tx1">
                        <a:lumMod val="85000"/>
                        <a:lumOff val="15000"/>
                      </a:schemeClr>
                    </a:solidFill>
                  </a:rPr>
                  <a:t>著地 </a:t>
                </a:r>
                <a:r>
                  <a:rPr lang="en-US" altLang="zh-TW" sz="1600" dirty="0" smtClean="0">
                    <a:solidFill>
                      <a:schemeClr val="tx1">
                        <a:lumMod val="85000"/>
                        <a:lumOff val="15000"/>
                      </a:schemeClr>
                    </a:solidFill>
                  </a:rPr>
                  <a:t>0=</a:t>
                </a:r>
                <a:r>
                  <a:rPr lang="zh-TW" altLang="en-US" sz="1600" dirty="0" smtClean="0">
                    <a:solidFill>
                      <a:schemeClr val="tx1">
                        <a:lumMod val="85000"/>
                        <a:lumOff val="15000"/>
                      </a:schemeClr>
                    </a:solidFill>
                  </a:rPr>
                  <a:t>離地</a:t>
                </a:r>
                <a:r>
                  <a:rPr lang="en-US" altLang="zh-TW" sz="1600" dirty="0" smtClean="0"/>
                  <a:t>)</a:t>
                </a:r>
                <a:endParaRPr lang="zh-TW" altLang="en-US" sz="1600" dirty="0"/>
              </a:p>
            </p:txBody>
          </p:sp>
        </p:grpSp>
        <p:sp>
          <p:nvSpPr>
            <p:cNvPr id="7" name="矩形 6"/>
            <p:cNvSpPr/>
            <p:nvPr/>
          </p:nvSpPr>
          <p:spPr bwMode="auto">
            <a:xfrm>
              <a:off x="2207568" y="3524343"/>
              <a:ext cx="342520" cy="2208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內容版面配置區 1"/>
          <p:cNvSpPr>
            <a:spLocks noGrp="1"/>
          </p:cNvSpPr>
          <p:nvPr>
            <p:ph idx="1"/>
          </p:nvPr>
        </p:nvSpPr>
        <p:spPr/>
        <p:txBody>
          <a:bodyPr/>
          <a:lstStyle/>
          <a:p>
            <a:pPr lvl="1"/>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理想：一個完美的方波</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現實：有鋸齒的方波</a:t>
            </a:r>
            <a:endParaRPr lang="zh-TW" altLang="en-US" dirty="0">
              <a:solidFill>
                <a:schemeClr val="tx1">
                  <a:lumMod val="85000"/>
                  <a:lumOff val="15000"/>
                </a:schemeClr>
              </a:solidFill>
            </a:endParaRPr>
          </a:p>
        </p:txBody>
      </p:sp>
      <p:sp>
        <p:nvSpPr>
          <p:cNvPr id="3" name="標題 2"/>
          <p:cNvSpPr>
            <a:spLocks noGrp="1"/>
          </p:cNvSpPr>
          <p:nvPr>
            <p:ph type="title"/>
          </p:nvPr>
        </p:nvSpPr>
        <p:spPr/>
        <p:txBody>
          <a:bodyPr/>
          <a:lstStyle/>
          <a:p>
            <a:pPr>
              <a:defRPr/>
            </a:pPr>
            <a:r>
              <a:rPr lang="zh-TW" altLang="en-US" dirty="0"/>
              <a:t>功能展示</a:t>
            </a:r>
          </a:p>
        </p:txBody>
      </p:sp>
      <p:grpSp>
        <p:nvGrpSpPr>
          <p:cNvPr id="28" name="群組 27"/>
          <p:cNvGrpSpPr/>
          <p:nvPr/>
        </p:nvGrpSpPr>
        <p:grpSpPr>
          <a:xfrm>
            <a:off x="7690291" y="479906"/>
            <a:ext cx="4060915" cy="3022173"/>
            <a:chOff x="7537902" y="190803"/>
            <a:chExt cx="4343877" cy="3222268"/>
          </a:xfrm>
        </p:grpSpPr>
        <p:pic>
          <p:nvPicPr>
            <p:cNvPr id="5" name="圖片 4"/>
            <p:cNvPicPr>
              <a:picLocks noChangeAspect="1"/>
            </p:cNvPicPr>
            <p:nvPr/>
          </p:nvPicPr>
          <p:blipFill>
            <a:blip r:embed="rId4"/>
            <a:stretch>
              <a:fillRect/>
            </a:stretch>
          </p:blipFill>
          <p:spPr>
            <a:xfrm>
              <a:off x="7537902" y="560135"/>
              <a:ext cx="4343877" cy="2852936"/>
            </a:xfrm>
            <a:prstGeom prst="rect">
              <a:avLst/>
            </a:prstGeom>
          </p:spPr>
        </p:pic>
        <p:sp>
          <p:nvSpPr>
            <p:cNvPr id="27" name="文字方塊 26"/>
            <p:cNvSpPr txBox="1"/>
            <p:nvPr/>
          </p:nvSpPr>
          <p:spPr bwMode="auto">
            <a:xfrm>
              <a:off x="7837632" y="190803"/>
              <a:ext cx="3744416" cy="369332"/>
            </a:xfrm>
            <a:prstGeom prst="rect">
              <a:avLst/>
            </a:prstGeom>
            <a:noFill/>
          </p:spPr>
          <p:txBody>
            <a:bodyPr wrap="square" rtlCol="0">
              <a:spAutoFit/>
            </a:bodyPr>
            <a:lstStyle/>
            <a:p>
              <a:pPr algn="ctr"/>
              <a:r>
                <a:rPr lang="zh-TW" altLang="en-US" dirty="0" smtClean="0"/>
                <a:t>預測結果 </a:t>
              </a:r>
              <a:r>
                <a:rPr lang="en-US" altLang="zh-TW" dirty="0" smtClean="0"/>
                <a:t>&amp; </a:t>
              </a:r>
              <a:r>
                <a:rPr lang="zh-TW" altLang="en-US" dirty="0" smtClean="0"/>
                <a:t>三軸加速度</a:t>
              </a:r>
              <a:endParaRPr lang="zh-TW" altLang="en-US" dirty="0"/>
            </a:p>
          </p:txBody>
        </p:sp>
      </p:grpSp>
      <p:grpSp>
        <p:nvGrpSpPr>
          <p:cNvPr id="13" name="群組 12"/>
          <p:cNvGrpSpPr/>
          <p:nvPr/>
        </p:nvGrpSpPr>
        <p:grpSpPr>
          <a:xfrm>
            <a:off x="456555" y="1450900"/>
            <a:ext cx="5131163" cy="352140"/>
            <a:chOff x="753660" y="1526285"/>
            <a:chExt cx="4441916" cy="352140"/>
          </a:xfrm>
        </p:grpSpPr>
        <p:cxnSp>
          <p:nvCxnSpPr>
            <p:cNvPr id="14" name="Straight Connector 8">
              <a:extLst>
                <a:ext uri="{FF2B5EF4-FFF2-40B4-BE49-F238E27FC236}">
                  <a16:creationId xmlns="" xmlns:a16="http://schemas.microsoft.com/office/drawing/2014/main"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五邊形 14"/>
            <p:cNvSpPr/>
            <p:nvPr/>
          </p:nvSpPr>
          <p:spPr bwMode="auto">
            <a:xfrm>
              <a:off x="753660" y="1526285"/>
              <a:ext cx="1971103"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模型預測的結果</a:t>
              </a:r>
              <a:endParaRPr lang="zh-TW" altLang="en-US" b="1" dirty="0">
                <a:solidFill>
                  <a:schemeClr val="bg1"/>
                </a:solidFill>
                <a:cs typeface="Arial" pitchFamily="34" charset="0"/>
              </a:endParaRPr>
            </a:p>
          </p:txBody>
        </p:sp>
      </p:grpSp>
      <p:grpSp>
        <p:nvGrpSpPr>
          <p:cNvPr id="6" name="群組 5"/>
          <p:cNvGrpSpPr/>
          <p:nvPr/>
        </p:nvGrpSpPr>
        <p:grpSpPr>
          <a:xfrm>
            <a:off x="6464022" y="1561258"/>
            <a:ext cx="1356842" cy="1356842"/>
            <a:chOff x="5796198" y="1461579"/>
            <a:chExt cx="1356842" cy="1356842"/>
          </a:xfrm>
        </p:grpSpPr>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a:off x="5796198" y="1461579"/>
              <a:ext cx="1356842" cy="1356842"/>
            </a:xfrm>
            <a:prstGeom prst="rect">
              <a:avLst/>
            </a:prstGeom>
          </p:spPr>
        </p:pic>
        <p:pic>
          <p:nvPicPr>
            <p:cNvPr id="29" name="圖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8587" y="1572851"/>
              <a:ext cx="912198" cy="912198"/>
            </a:xfrm>
            <a:prstGeom prst="rect">
              <a:avLst/>
            </a:prstGeom>
          </p:spPr>
        </p:pic>
      </p:grpSp>
    </p:spTree>
    <p:extLst>
      <p:ext uri="{BB962C8B-B14F-4D97-AF65-F5344CB8AC3E}">
        <p14:creationId xmlns:p14="http://schemas.microsoft.com/office/powerpoint/2010/main" val="26163357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defRPr/>
            </a:pPr>
            <a:r>
              <a:rPr lang="zh-TW" altLang="en-US" dirty="0"/>
              <a:t>功能展示</a:t>
            </a:r>
          </a:p>
        </p:txBody>
      </p:sp>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l="8706" t="8334" r="6611" b="5001"/>
          <a:stretch/>
        </p:blipFill>
        <p:spPr>
          <a:xfrm>
            <a:off x="2242730" y="3211907"/>
            <a:ext cx="6842443" cy="3325299"/>
          </a:xfrm>
          <a:prstGeom prst="rect">
            <a:avLst/>
          </a:prstGeom>
        </p:spPr>
      </p:pic>
      <p:grpSp>
        <p:nvGrpSpPr>
          <p:cNvPr id="14" name="群組 13"/>
          <p:cNvGrpSpPr/>
          <p:nvPr/>
        </p:nvGrpSpPr>
        <p:grpSpPr>
          <a:xfrm>
            <a:off x="456555" y="1450900"/>
            <a:ext cx="5131163" cy="352140"/>
            <a:chOff x="753660" y="1526285"/>
            <a:chExt cx="4441916" cy="352140"/>
          </a:xfrm>
        </p:grpSpPr>
        <p:cxnSp>
          <p:nvCxnSpPr>
            <p:cNvPr id="15" name="Straight Connector 8">
              <a:extLst>
                <a:ext uri="{FF2B5EF4-FFF2-40B4-BE49-F238E27FC236}">
                  <a16:creationId xmlns="" xmlns:a16="http://schemas.microsoft.com/office/drawing/2014/main" id="{457582E3-3E3C-4690-8614-A7A6FEB0B880}"/>
                </a:ext>
              </a:extLst>
            </p:cNvPr>
            <p:cNvCxnSpPr/>
            <p:nvPr/>
          </p:nvCxnSpPr>
          <p:spPr>
            <a:xfrm>
              <a:off x="1646587" y="1697309"/>
              <a:ext cx="3548989" cy="13375"/>
            </a:xfrm>
            <a:prstGeom prst="line">
              <a:avLst/>
            </a:prstGeom>
            <a:ln w="38100">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五邊形 15"/>
            <p:cNvSpPr/>
            <p:nvPr/>
          </p:nvSpPr>
          <p:spPr bwMode="auto">
            <a:xfrm>
              <a:off x="753660" y="1526285"/>
              <a:ext cx="1971103" cy="35214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t>修正預測的結果</a:t>
              </a:r>
              <a:endParaRPr lang="zh-TW" altLang="en-US" b="1" dirty="0">
                <a:solidFill>
                  <a:schemeClr val="bg1"/>
                </a:solidFill>
                <a:cs typeface="Arial" pitchFamily="34" charset="0"/>
              </a:endParaRPr>
            </a:p>
          </p:txBody>
        </p:sp>
      </p:grpSp>
      <p:sp>
        <p:nvSpPr>
          <p:cNvPr id="17" name="內容版面配置區 1"/>
          <p:cNvSpPr>
            <a:spLocks noGrp="1"/>
          </p:cNvSpPr>
          <p:nvPr>
            <p:ph idx="1"/>
          </p:nvPr>
        </p:nvSpPr>
        <p:spPr>
          <a:xfrm>
            <a:off x="456555" y="1554480"/>
            <a:ext cx="5207397" cy="4898856"/>
          </a:xfrm>
        </p:spPr>
        <p:txBody>
          <a:bodyPr/>
          <a:lstStyle/>
          <a:p>
            <a:pPr marL="0" indent="0">
              <a:buNone/>
            </a:pPr>
            <a:endParaRPr lang="en-US" altLang="zh-TW" dirty="0" smtClean="0">
              <a:solidFill>
                <a:schemeClr val="tx1">
                  <a:lumMod val="85000"/>
                  <a:lumOff val="15000"/>
                </a:schemeClr>
              </a:solidFill>
            </a:endParaRPr>
          </a:p>
          <a:p>
            <a:pPr marL="0" indent="0">
              <a:buNone/>
            </a:pPr>
            <a:endParaRPr lang="zh-TW" altLang="en-US" dirty="0">
              <a:solidFill>
                <a:schemeClr val="tx1">
                  <a:lumMod val="85000"/>
                  <a:lumOff val="15000"/>
                </a:schemeClr>
              </a:solidFill>
            </a:endParaRPr>
          </a:p>
        </p:txBody>
      </p:sp>
      <p:grpSp>
        <p:nvGrpSpPr>
          <p:cNvPr id="20" name="그룹 43">
            <a:extLst>
              <a:ext uri="{FF2B5EF4-FFF2-40B4-BE49-F238E27FC236}">
                <a16:creationId xmlns="" xmlns:a16="http://schemas.microsoft.com/office/drawing/2014/main" id="{97238C91-39C3-4C50-B6C2-A509D639F0F5}"/>
              </a:ext>
            </a:extLst>
          </p:cNvPr>
          <p:cNvGrpSpPr/>
          <p:nvPr/>
        </p:nvGrpSpPr>
        <p:grpSpPr>
          <a:xfrm>
            <a:off x="458042" y="1958428"/>
            <a:ext cx="11161240" cy="1082915"/>
            <a:chOff x="610129" y="1709922"/>
            <a:chExt cx="10811550" cy="1670535"/>
          </a:xfrm>
        </p:grpSpPr>
        <p:sp>
          <p:nvSpPr>
            <p:cNvPr id="22" name="Right Arrow Callout 5">
              <a:extLst>
                <a:ext uri="{FF2B5EF4-FFF2-40B4-BE49-F238E27FC236}">
                  <a16:creationId xmlns="" xmlns:a16="http://schemas.microsoft.com/office/drawing/2014/main" id="{AD4F5DD1-3523-4E78-A087-5CEB87F97355}"/>
                </a:ext>
              </a:extLst>
            </p:cNvPr>
            <p:cNvSpPr/>
            <p:nvPr/>
          </p:nvSpPr>
          <p:spPr>
            <a:xfrm>
              <a:off x="8024030" y="1731952"/>
              <a:ext cx="3397649" cy="1602138"/>
            </a:xfrm>
            <a:prstGeom prst="rightArrowCallout">
              <a:avLst>
                <a:gd name="adj1" fmla="val 30293"/>
                <a:gd name="adj2" fmla="val 25630"/>
                <a:gd name="adj3" fmla="val 24276"/>
                <a:gd name="adj4" fmla="val 78646"/>
              </a:avLst>
            </a:prstGeom>
            <a:solidFill>
              <a:schemeClr val="bg1"/>
            </a:solidFill>
            <a:ln w="63500">
              <a:solidFill>
                <a:schemeClr val="accent3"/>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smtClean="0">
                  <a:solidFill>
                    <a:schemeClr val="tx2">
                      <a:lumMod val="65000"/>
                      <a:lumOff val="35000"/>
                    </a:schemeClr>
                  </a:solidFill>
                </a:rPr>
                <a:t>得到</a:t>
              </a:r>
              <a:r>
                <a:rPr lang="zh-TW" altLang="en-US" sz="2000" dirty="0">
                  <a:solidFill>
                    <a:schemeClr val="tx2">
                      <a:lumMod val="65000"/>
                      <a:lumOff val="35000"/>
                    </a:schemeClr>
                  </a:solidFill>
                </a:rPr>
                <a:t>修正後的預測</a:t>
              </a:r>
              <a:r>
                <a:rPr lang="zh-TW" altLang="en-US" sz="2000" dirty="0" smtClean="0">
                  <a:solidFill>
                    <a:schemeClr val="tx2">
                      <a:lumMod val="65000"/>
                      <a:lumOff val="35000"/>
                    </a:schemeClr>
                  </a:solidFill>
                </a:rPr>
                <a:t>結果</a:t>
              </a:r>
              <a:endParaRPr lang="en-US" altLang="zh-TW" sz="2000" dirty="0" smtClean="0">
                <a:solidFill>
                  <a:schemeClr val="tx2">
                    <a:lumMod val="65000"/>
                    <a:lumOff val="35000"/>
                  </a:schemeClr>
                </a:solidFill>
              </a:endParaRPr>
            </a:p>
            <a:p>
              <a:pPr algn="ctr"/>
              <a:r>
                <a:rPr lang="zh-TW" altLang="en-US" sz="2000" dirty="0" smtClean="0">
                  <a:solidFill>
                    <a:schemeClr val="tx2">
                      <a:lumMod val="65000"/>
                      <a:lumOff val="35000"/>
                    </a:schemeClr>
                  </a:solidFill>
                </a:rPr>
                <a:t>算出著地指數</a:t>
              </a:r>
              <a:endParaRPr lang="ko-KR" altLang="en-US" sz="2000" dirty="0">
                <a:solidFill>
                  <a:schemeClr val="tx2">
                    <a:lumMod val="65000"/>
                    <a:lumOff val="35000"/>
                  </a:schemeClr>
                </a:solidFill>
              </a:endParaRPr>
            </a:p>
          </p:txBody>
        </p:sp>
        <p:sp>
          <p:nvSpPr>
            <p:cNvPr id="21" name="Right Arrow Callout 4">
              <a:extLst>
                <a:ext uri="{FF2B5EF4-FFF2-40B4-BE49-F238E27FC236}">
                  <a16:creationId xmlns="" xmlns:a16="http://schemas.microsoft.com/office/drawing/2014/main" id="{FCFD924B-CE0F-4AAE-AC99-B7BDCFE9E269}"/>
                </a:ext>
              </a:extLst>
            </p:cNvPr>
            <p:cNvSpPr/>
            <p:nvPr/>
          </p:nvSpPr>
          <p:spPr>
            <a:xfrm>
              <a:off x="5229923" y="1709922"/>
              <a:ext cx="2884396" cy="1602141"/>
            </a:xfrm>
            <a:prstGeom prst="rightArrowCallout">
              <a:avLst>
                <a:gd name="adj1" fmla="val 30293"/>
                <a:gd name="adj2" fmla="val 25630"/>
                <a:gd name="adj3" fmla="val 24276"/>
                <a:gd name="adj4" fmla="val 83821"/>
              </a:avLst>
            </a:prstGeom>
            <a:solidFill>
              <a:schemeClr val="bg1"/>
            </a:solidFill>
            <a:ln w="63500">
              <a:solidFill>
                <a:schemeClr val="accent4">
                  <a:lumMod val="60000"/>
                  <a:lumOff val="40000"/>
                </a:schemeClr>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smtClean="0">
                  <a:solidFill>
                    <a:schemeClr val="tx2">
                      <a:lumMod val="65000"/>
                      <a:lumOff val="35000"/>
                    </a:schemeClr>
                  </a:solidFill>
                </a:rPr>
                <a:t>設</a:t>
              </a:r>
              <a:r>
                <a:rPr lang="en-US" altLang="zh-TW" sz="2000" dirty="0" smtClean="0">
                  <a:solidFill>
                    <a:schemeClr val="tx2">
                      <a:lumMod val="65000"/>
                      <a:lumOff val="35000"/>
                    </a:schemeClr>
                  </a:solidFill>
                </a:rPr>
                <a:t>threshold y=0.5</a:t>
              </a:r>
              <a:r>
                <a:rPr lang="zh-TW" altLang="en-US" sz="2000" dirty="0" smtClean="0">
                  <a:solidFill>
                    <a:schemeClr val="tx2">
                      <a:lumMod val="65000"/>
                      <a:lumOff val="35000"/>
                    </a:schemeClr>
                  </a:solidFill>
                </a:rPr>
                <a:t>，</a:t>
              </a:r>
              <a:endParaRPr lang="en-US" altLang="zh-TW" sz="2000" dirty="0" smtClean="0">
                <a:solidFill>
                  <a:schemeClr val="tx2">
                    <a:lumMod val="65000"/>
                    <a:lumOff val="35000"/>
                  </a:schemeClr>
                </a:solidFill>
              </a:endParaRPr>
            </a:p>
            <a:p>
              <a:pPr algn="ctr"/>
              <a:r>
                <a:rPr lang="en-US" altLang="zh-TW" sz="2000" dirty="0" smtClean="0">
                  <a:solidFill>
                    <a:schemeClr val="tx2">
                      <a:lumMod val="65000"/>
                      <a:lumOff val="35000"/>
                    </a:schemeClr>
                  </a:solidFill>
                </a:rPr>
                <a:t>&gt;</a:t>
              </a:r>
              <a:r>
                <a:rPr lang="en-US" altLang="zh-TW" sz="2000" dirty="0">
                  <a:solidFill>
                    <a:schemeClr val="tx2">
                      <a:lumMod val="65000"/>
                      <a:lumOff val="35000"/>
                    </a:schemeClr>
                  </a:solidFill>
                </a:rPr>
                <a:t>0.5</a:t>
              </a:r>
              <a:r>
                <a:rPr lang="zh-TW" altLang="en-US" sz="2000" dirty="0">
                  <a:solidFill>
                    <a:schemeClr val="tx2">
                      <a:lumMod val="65000"/>
                      <a:lumOff val="35000"/>
                    </a:schemeClr>
                  </a:solidFill>
                </a:rPr>
                <a:t>變成</a:t>
              </a:r>
              <a:r>
                <a:rPr lang="en-US" altLang="zh-TW" sz="2000" dirty="0">
                  <a:solidFill>
                    <a:schemeClr val="tx2">
                      <a:lumMod val="65000"/>
                      <a:lumOff val="35000"/>
                    </a:schemeClr>
                  </a:solidFill>
                </a:rPr>
                <a:t>1</a:t>
              </a:r>
              <a:r>
                <a:rPr lang="zh-TW" altLang="en-US" sz="2000" dirty="0" smtClean="0">
                  <a:solidFill>
                    <a:schemeClr val="tx2">
                      <a:lumMod val="65000"/>
                      <a:lumOff val="35000"/>
                    </a:schemeClr>
                  </a:solidFill>
                </a:rPr>
                <a:t>，</a:t>
              </a:r>
              <a:endParaRPr lang="en-US" altLang="zh-TW" sz="2000" dirty="0" smtClean="0">
                <a:solidFill>
                  <a:schemeClr val="tx2">
                    <a:lumMod val="65000"/>
                    <a:lumOff val="35000"/>
                  </a:schemeClr>
                </a:solidFill>
              </a:endParaRPr>
            </a:p>
            <a:p>
              <a:pPr algn="ctr"/>
              <a:r>
                <a:rPr lang="en-US" altLang="zh-TW" sz="2000" dirty="0" smtClean="0">
                  <a:solidFill>
                    <a:schemeClr val="tx2">
                      <a:lumMod val="65000"/>
                      <a:lumOff val="35000"/>
                    </a:schemeClr>
                  </a:solidFill>
                </a:rPr>
                <a:t>&lt;</a:t>
              </a:r>
              <a:r>
                <a:rPr lang="en-US" altLang="zh-TW" sz="2000" dirty="0">
                  <a:solidFill>
                    <a:schemeClr val="tx2">
                      <a:lumMod val="65000"/>
                      <a:lumOff val="35000"/>
                    </a:schemeClr>
                  </a:solidFill>
                </a:rPr>
                <a:t>0.5</a:t>
              </a:r>
              <a:r>
                <a:rPr lang="zh-TW" altLang="en-US" sz="2000" dirty="0">
                  <a:solidFill>
                    <a:schemeClr val="tx2">
                      <a:lumMod val="65000"/>
                      <a:lumOff val="35000"/>
                    </a:schemeClr>
                  </a:solidFill>
                </a:rPr>
                <a:t>變成</a:t>
              </a:r>
              <a:r>
                <a:rPr lang="en-US" altLang="zh-TW" sz="2000" dirty="0" smtClean="0">
                  <a:solidFill>
                    <a:schemeClr val="tx2">
                      <a:lumMod val="65000"/>
                      <a:lumOff val="35000"/>
                    </a:schemeClr>
                  </a:solidFill>
                </a:rPr>
                <a:t>0</a:t>
              </a:r>
              <a:endParaRPr lang="ko-KR" altLang="en-US" sz="2000" dirty="0">
                <a:solidFill>
                  <a:schemeClr val="tx2">
                    <a:lumMod val="65000"/>
                    <a:lumOff val="35000"/>
                  </a:schemeClr>
                </a:solidFill>
              </a:endParaRPr>
            </a:p>
          </p:txBody>
        </p:sp>
        <p:sp>
          <p:nvSpPr>
            <p:cNvPr id="23" name="Right Arrow Callout 6">
              <a:extLst>
                <a:ext uri="{FF2B5EF4-FFF2-40B4-BE49-F238E27FC236}">
                  <a16:creationId xmlns="" xmlns:a16="http://schemas.microsoft.com/office/drawing/2014/main" id="{1915F009-AEE8-4443-89A2-1BB6A5862A92}"/>
                </a:ext>
              </a:extLst>
            </p:cNvPr>
            <p:cNvSpPr/>
            <p:nvPr/>
          </p:nvSpPr>
          <p:spPr>
            <a:xfrm>
              <a:off x="2718853" y="1778944"/>
              <a:ext cx="2605147" cy="1601512"/>
            </a:xfrm>
            <a:prstGeom prst="rightArrowCallout">
              <a:avLst>
                <a:gd name="adj1" fmla="val 30293"/>
                <a:gd name="adj2" fmla="val 25630"/>
                <a:gd name="adj3" fmla="val 24276"/>
                <a:gd name="adj4" fmla="val 82423"/>
              </a:avLst>
            </a:prstGeom>
            <a:solidFill>
              <a:schemeClr val="bg1"/>
            </a:solidFill>
            <a:ln w="63500">
              <a:solidFill>
                <a:srgbClr val="FFA542"/>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smtClean="0">
                  <a:solidFill>
                    <a:schemeClr val="tx2">
                      <a:lumMod val="65000"/>
                      <a:lumOff val="35000"/>
                    </a:schemeClr>
                  </a:solidFill>
                </a:rPr>
                <a:t>找</a:t>
              </a:r>
              <a:r>
                <a:rPr lang="zh-TW" altLang="en-US" sz="2000" dirty="0">
                  <a:solidFill>
                    <a:schemeClr val="tx2">
                      <a:lumMod val="65000"/>
                      <a:lumOff val="35000"/>
                    </a:schemeClr>
                  </a:solidFill>
                </a:rPr>
                <a:t>一個</a:t>
              </a:r>
              <a:r>
                <a:rPr lang="en-US" altLang="zh-TW" sz="2000" dirty="0">
                  <a:solidFill>
                    <a:schemeClr val="tx2">
                      <a:lumMod val="65000"/>
                      <a:lumOff val="35000"/>
                    </a:schemeClr>
                  </a:solidFill>
                </a:rPr>
                <a:t>sine</a:t>
              </a:r>
              <a:r>
                <a:rPr lang="zh-TW" altLang="en-US" sz="2000" dirty="0">
                  <a:solidFill>
                    <a:schemeClr val="tx2">
                      <a:lumMod val="65000"/>
                      <a:lumOff val="35000"/>
                    </a:schemeClr>
                  </a:solidFill>
                </a:rPr>
                <a:t>波擬</a:t>
              </a:r>
              <a:r>
                <a:rPr lang="zh-TW" altLang="en-US" sz="2000" dirty="0" smtClean="0">
                  <a:solidFill>
                    <a:schemeClr val="tx2">
                      <a:lumMod val="65000"/>
                      <a:lumOff val="35000"/>
                    </a:schemeClr>
                  </a:solidFill>
                </a:rPr>
                <a:t>合</a:t>
              </a:r>
              <a:endParaRPr lang="en-US" altLang="zh-TW" sz="2000" dirty="0">
                <a:solidFill>
                  <a:schemeClr val="tx2">
                    <a:lumMod val="65000"/>
                    <a:lumOff val="35000"/>
                  </a:schemeClr>
                </a:solidFill>
              </a:endParaRPr>
            </a:p>
          </p:txBody>
        </p:sp>
        <p:sp>
          <p:nvSpPr>
            <p:cNvPr id="31" name="Right Arrow Callout 7">
              <a:extLst>
                <a:ext uri="{FF2B5EF4-FFF2-40B4-BE49-F238E27FC236}">
                  <a16:creationId xmlns="" xmlns:a16="http://schemas.microsoft.com/office/drawing/2014/main" id="{0317B4CC-8150-49AF-8F0D-4D21F2461FB5}"/>
                </a:ext>
              </a:extLst>
            </p:cNvPr>
            <p:cNvSpPr/>
            <p:nvPr/>
          </p:nvSpPr>
          <p:spPr>
            <a:xfrm>
              <a:off x="610129" y="1778319"/>
              <a:ext cx="2168155" cy="1602138"/>
            </a:xfrm>
            <a:prstGeom prst="rightArrowCallout">
              <a:avLst>
                <a:gd name="adj1" fmla="val 30293"/>
                <a:gd name="adj2" fmla="val 25630"/>
                <a:gd name="adj3" fmla="val 24276"/>
                <a:gd name="adj4" fmla="val 80599"/>
              </a:avLst>
            </a:prstGeom>
            <a:solidFill>
              <a:schemeClr val="bg1"/>
            </a:solidFill>
            <a:ln w="63500">
              <a:solidFill>
                <a:schemeClr val="accent6">
                  <a:lumMod val="40000"/>
                  <a:lumOff val="60000"/>
                </a:schemeClr>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smtClean="0">
                  <a:solidFill>
                    <a:schemeClr val="tx2">
                      <a:lumMod val="65000"/>
                      <a:lumOff val="35000"/>
                    </a:schemeClr>
                  </a:solidFill>
                </a:rPr>
                <a:t>原始</a:t>
              </a:r>
              <a:r>
                <a:rPr lang="zh-TW" altLang="en-US" sz="2000" dirty="0">
                  <a:solidFill>
                    <a:schemeClr val="tx2">
                      <a:lumMod val="65000"/>
                      <a:lumOff val="35000"/>
                    </a:schemeClr>
                  </a:solidFill>
                </a:rPr>
                <a:t>預測</a:t>
              </a:r>
              <a:r>
                <a:rPr lang="zh-TW" altLang="en-US" sz="2000" dirty="0" smtClean="0">
                  <a:solidFill>
                    <a:schemeClr val="tx2">
                      <a:lumMod val="65000"/>
                      <a:lumOff val="35000"/>
                    </a:schemeClr>
                  </a:solidFill>
                </a:rPr>
                <a:t>結果</a:t>
              </a:r>
              <a:endParaRPr lang="en-US" altLang="zh-TW" sz="2000" dirty="0">
                <a:solidFill>
                  <a:schemeClr val="tx2">
                    <a:lumMod val="65000"/>
                    <a:lumOff val="35000"/>
                  </a:schemeClr>
                </a:solidFill>
              </a:endParaRPr>
            </a:p>
          </p:txBody>
        </p:sp>
      </p:grpSp>
    </p:spTree>
    <p:extLst>
      <p:ext uri="{BB962C8B-B14F-4D97-AF65-F5344CB8AC3E}">
        <p14:creationId xmlns:p14="http://schemas.microsoft.com/office/powerpoint/2010/main" val="15127961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b="1" dirty="0" smtClean="0">
                <a:solidFill>
                  <a:schemeClr val="tx1">
                    <a:lumMod val="85000"/>
                    <a:lumOff val="15000"/>
                  </a:schemeClr>
                </a:solidFill>
              </a:rPr>
              <a:t>作品實體照</a:t>
            </a:r>
            <a:endParaRPr lang="en-US" altLang="zh-TW" b="1" dirty="0" smtClean="0">
              <a:solidFill>
                <a:schemeClr val="tx1">
                  <a:lumMod val="85000"/>
                  <a:lumOff val="15000"/>
                </a:schemeClr>
              </a:solidFill>
            </a:endParaRPr>
          </a:p>
          <a:p>
            <a:endParaRPr lang="en-US" altLang="zh-TW" b="1" dirty="0" smtClean="0">
              <a:solidFill>
                <a:schemeClr val="tx1">
                  <a:lumMod val="85000"/>
                  <a:lumOff val="15000"/>
                </a:schemeClr>
              </a:solidFill>
            </a:endParaRPr>
          </a:p>
          <a:p>
            <a:endParaRPr lang="en-US" altLang="zh-TW" b="1" dirty="0">
              <a:solidFill>
                <a:schemeClr val="tx1">
                  <a:lumMod val="85000"/>
                  <a:lumOff val="15000"/>
                </a:schemeClr>
              </a:solidFill>
            </a:endParaRPr>
          </a:p>
          <a:p>
            <a:endParaRPr lang="en-US" altLang="zh-TW" b="1" dirty="0" smtClean="0">
              <a:solidFill>
                <a:schemeClr val="tx1">
                  <a:lumMod val="85000"/>
                  <a:lumOff val="15000"/>
                </a:schemeClr>
              </a:solidFill>
            </a:endParaRPr>
          </a:p>
          <a:p>
            <a:endParaRPr lang="en-US" altLang="zh-TW" b="1" dirty="0">
              <a:solidFill>
                <a:schemeClr val="tx1">
                  <a:lumMod val="85000"/>
                  <a:lumOff val="15000"/>
                </a:schemeClr>
              </a:solidFill>
            </a:endParaRPr>
          </a:p>
          <a:p>
            <a:endParaRPr lang="en-US" altLang="zh-TW" b="1" dirty="0" smtClean="0">
              <a:solidFill>
                <a:schemeClr val="tx1">
                  <a:lumMod val="85000"/>
                  <a:lumOff val="15000"/>
                </a:schemeClr>
              </a:solidFill>
            </a:endParaRPr>
          </a:p>
          <a:p>
            <a:endParaRPr lang="en-US" altLang="zh-TW" b="1" dirty="0">
              <a:solidFill>
                <a:schemeClr val="tx1">
                  <a:lumMod val="85000"/>
                  <a:lumOff val="15000"/>
                </a:schemeClr>
              </a:solidFill>
            </a:endParaRPr>
          </a:p>
          <a:p>
            <a:endParaRPr lang="en-US" altLang="zh-TW" b="1" dirty="0" smtClean="0">
              <a:solidFill>
                <a:schemeClr val="tx1">
                  <a:lumMod val="85000"/>
                  <a:lumOff val="15000"/>
                </a:schemeClr>
              </a:solidFill>
            </a:endParaRPr>
          </a:p>
          <a:p>
            <a:endParaRPr lang="en-US" altLang="zh-TW" b="1" dirty="0">
              <a:solidFill>
                <a:schemeClr val="tx1">
                  <a:lumMod val="85000"/>
                  <a:lumOff val="15000"/>
                </a:schemeClr>
              </a:solidFill>
            </a:endParaRPr>
          </a:p>
          <a:p>
            <a:endParaRPr lang="en-US" altLang="zh-TW" b="1" dirty="0" smtClean="0">
              <a:solidFill>
                <a:schemeClr val="tx1">
                  <a:lumMod val="85000"/>
                  <a:lumOff val="15000"/>
                </a:schemeClr>
              </a:solidFill>
            </a:endParaRPr>
          </a:p>
          <a:p>
            <a:r>
              <a:rPr lang="zh-TW" altLang="en-US" b="1" dirty="0" smtClean="0">
                <a:solidFill>
                  <a:schemeClr val="tx1">
                    <a:lumMod val="85000"/>
                    <a:lumOff val="15000"/>
                  </a:schemeClr>
                </a:solidFill>
              </a:rPr>
              <a:t>展示影片</a:t>
            </a:r>
            <a:endParaRPr lang="en-US" altLang="zh-TW" b="1" dirty="0" smtClean="0">
              <a:solidFill>
                <a:schemeClr val="tx1">
                  <a:lumMod val="85000"/>
                  <a:lumOff val="15000"/>
                </a:schemeClr>
              </a:solidFill>
            </a:endParaRPr>
          </a:p>
          <a:p>
            <a:pPr lvl="1"/>
            <a:r>
              <a:rPr lang="en-US" altLang="zh-TW" b="1" dirty="0" smtClean="0">
                <a:solidFill>
                  <a:schemeClr val="tx1">
                    <a:lumMod val="85000"/>
                    <a:lumOff val="15000"/>
                  </a:schemeClr>
                </a:solidFill>
                <a:hlinkClick r:id="rId3"/>
              </a:rPr>
              <a:t>https://www.youtube.com/watch?v=tPOsxX0Oops</a:t>
            </a:r>
            <a:endParaRPr lang="en-US" altLang="zh-TW" b="1" dirty="0">
              <a:solidFill>
                <a:schemeClr val="tx1">
                  <a:lumMod val="85000"/>
                  <a:lumOff val="15000"/>
                </a:schemeClr>
              </a:solidFill>
            </a:endParaRPr>
          </a:p>
          <a:p>
            <a:endParaRPr lang="zh-TW" altLang="en-US" b="1" dirty="0">
              <a:solidFill>
                <a:schemeClr val="tx1">
                  <a:lumMod val="85000"/>
                  <a:lumOff val="15000"/>
                </a:schemeClr>
              </a:solidFill>
            </a:endParaRPr>
          </a:p>
        </p:txBody>
      </p:sp>
      <p:sp>
        <p:nvSpPr>
          <p:cNvPr id="3" name="標題 2"/>
          <p:cNvSpPr>
            <a:spLocks noGrp="1"/>
          </p:cNvSpPr>
          <p:nvPr>
            <p:ph type="title"/>
          </p:nvPr>
        </p:nvSpPr>
        <p:spPr/>
        <p:txBody>
          <a:bodyPr/>
          <a:lstStyle/>
          <a:p>
            <a:r>
              <a:rPr lang="zh-TW" altLang="en-US" b="1" dirty="0" smtClean="0"/>
              <a:t>測試結果</a:t>
            </a:r>
            <a:endParaRPr lang="zh-TW" altLang="en-US" dirty="0"/>
          </a:p>
        </p:txBody>
      </p:sp>
      <p:pic>
        <p:nvPicPr>
          <p:cNvPr id="5" name="圖片 4"/>
          <p:cNvPicPr>
            <a:picLocks noChangeAspect="1"/>
          </p:cNvPicPr>
          <p:nvPr/>
        </p:nvPicPr>
        <p:blipFill>
          <a:blip r:embed="rId4"/>
          <a:stretch>
            <a:fillRect/>
          </a:stretch>
        </p:blipFill>
        <p:spPr>
          <a:xfrm>
            <a:off x="983432" y="2026153"/>
            <a:ext cx="4571196" cy="2952328"/>
          </a:xfrm>
          <a:prstGeom prst="rect">
            <a:avLst/>
          </a:prstGeom>
        </p:spPr>
      </p:pic>
      <p:grpSp>
        <p:nvGrpSpPr>
          <p:cNvPr id="10" name="群組 9"/>
          <p:cNvGrpSpPr/>
          <p:nvPr/>
        </p:nvGrpSpPr>
        <p:grpSpPr>
          <a:xfrm>
            <a:off x="5663952" y="2026153"/>
            <a:ext cx="4941485" cy="3321660"/>
            <a:chOff x="5663951" y="2060848"/>
            <a:chExt cx="4941485" cy="3321660"/>
          </a:xfrm>
        </p:grpSpPr>
        <p:pic>
          <p:nvPicPr>
            <p:cNvPr id="8" name="圖片 7"/>
            <p:cNvPicPr>
              <a:picLocks noChangeAspect="1"/>
            </p:cNvPicPr>
            <p:nvPr/>
          </p:nvPicPr>
          <p:blipFill>
            <a:blip r:embed="rId5"/>
            <a:stretch>
              <a:fillRect/>
            </a:stretch>
          </p:blipFill>
          <p:spPr>
            <a:xfrm>
              <a:off x="5663951" y="2060848"/>
              <a:ext cx="4941485" cy="2952328"/>
            </a:xfrm>
            <a:prstGeom prst="rect">
              <a:avLst/>
            </a:prstGeom>
          </p:spPr>
        </p:pic>
        <p:sp>
          <p:nvSpPr>
            <p:cNvPr id="9" name="文字方塊 8"/>
            <p:cNvSpPr txBox="1"/>
            <p:nvPr/>
          </p:nvSpPr>
          <p:spPr bwMode="auto">
            <a:xfrm>
              <a:off x="6674651" y="5013176"/>
              <a:ext cx="3390672" cy="369332"/>
            </a:xfrm>
            <a:prstGeom prst="rect">
              <a:avLst/>
            </a:prstGeom>
            <a:noFill/>
          </p:spPr>
          <p:txBody>
            <a:bodyPr wrap="none" rtlCol="0">
              <a:spAutoFit/>
            </a:bodyPr>
            <a:lstStyle/>
            <a:p>
              <a:r>
                <a:rPr lang="zh-TW" altLang="en-US" dirty="0" smtClean="0"/>
                <a:t>髮箍 </a:t>
              </a:r>
              <a:r>
                <a:rPr lang="en-US" altLang="zh-TW" dirty="0" smtClean="0"/>
                <a:t>&amp; </a:t>
              </a:r>
              <a:r>
                <a:rPr lang="zh-TW" altLang="en-US" dirty="0" smtClean="0"/>
                <a:t>實驗室自製的</a:t>
              </a:r>
              <a:r>
                <a:rPr lang="en-US" altLang="zh-TW" dirty="0" smtClean="0"/>
                <a:t>nRF52840</a:t>
              </a:r>
              <a:endParaRPr lang="zh-TW" altLang="en-US" dirty="0"/>
            </a:p>
          </p:txBody>
        </p:sp>
      </p:grpSp>
    </p:spTree>
    <p:extLst>
      <p:ext uri="{BB962C8B-B14F-4D97-AF65-F5344CB8AC3E}">
        <p14:creationId xmlns:p14="http://schemas.microsoft.com/office/powerpoint/2010/main" val="19086755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a:solidFill>
                  <a:schemeClr val="bg1">
                    <a:lumMod val="75000"/>
                  </a:schemeClr>
                </a:solidFill>
              </a:rPr>
              <a:t>作品概述</a:t>
            </a:r>
            <a:endParaRPr dirty="0">
              <a:solidFill>
                <a:schemeClr val="bg1">
                  <a:lumMod val="75000"/>
                </a:schemeClr>
              </a:solidFill>
            </a:endParaRPr>
          </a:p>
          <a:p>
            <a:pPr>
              <a:defRPr/>
            </a:pPr>
            <a:r>
              <a:rPr lang="zh-TW" dirty="0">
                <a:solidFill>
                  <a:schemeClr val="bg1">
                    <a:lumMod val="75000"/>
                  </a:schemeClr>
                </a:solidFill>
              </a:rPr>
              <a:t>難點與創新</a:t>
            </a:r>
            <a:endParaRPr dirty="0">
              <a:solidFill>
                <a:schemeClr val="bg1">
                  <a:lumMod val="75000"/>
                </a:schemeClr>
              </a:solidFill>
            </a:endParaRPr>
          </a:p>
          <a:p>
            <a:pPr>
              <a:defRPr/>
            </a:pPr>
            <a:r>
              <a:rPr lang="zh-TW" dirty="0">
                <a:solidFill>
                  <a:schemeClr val="bg1">
                    <a:lumMod val="75000"/>
                  </a:schemeClr>
                </a:solidFill>
              </a:rPr>
              <a:t>設計與實現</a:t>
            </a:r>
            <a:endParaRPr lang="zh-TW" altLang="en-US" dirty="0">
              <a:solidFill>
                <a:schemeClr val="bg1">
                  <a:lumMod val="75000"/>
                </a:schemeClr>
              </a:solidFill>
            </a:endParaRPr>
          </a:p>
          <a:p>
            <a:r>
              <a:rPr lang="zh-TW" altLang="en-US" dirty="0">
                <a:solidFill>
                  <a:schemeClr val="bg1">
                    <a:lumMod val="75000"/>
                  </a:schemeClr>
                </a:solidFill>
              </a:rPr>
              <a:t>作品</a:t>
            </a:r>
            <a:r>
              <a:rPr lang="zh-TW" altLang="en-US" dirty="0" smtClean="0">
                <a:solidFill>
                  <a:schemeClr val="bg1">
                    <a:lumMod val="75000"/>
                  </a:schemeClr>
                </a:solidFill>
              </a:rPr>
              <a:t>進度</a:t>
            </a:r>
            <a:endParaRPr lang="en-US" altLang="zh-TW" dirty="0" smtClean="0">
              <a:solidFill>
                <a:schemeClr val="bg1">
                  <a:lumMod val="75000"/>
                </a:schemeClr>
              </a:solidFill>
            </a:endParaRPr>
          </a:p>
          <a:p>
            <a:r>
              <a:rPr lang="zh-TW" altLang="en-US" dirty="0">
                <a:solidFill>
                  <a:schemeClr val="bg1">
                    <a:lumMod val="75000"/>
                  </a:schemeClr>
                </a:solidFill>
              </a:rPr>
              <a:t>測試</a:t>
            </a:r>
            <a:r>
              <a:rPr lang="zh-TW" altLang="en-US" dirty="0" smtClean="0">
                <a:solidFill>
                  <a:schemeClr val="bg1">
                    <a:lumMod val="75000"/>
                  </a:schemeClr>
                </a:solidFill>
              </a:rPr>
              <a:t>結果</a:t>
            </a:r>
            <a:endParaRPr lang="en-US" altLang="zh-TW" dirty="0" smtClean="0">
              <a:solidFill>
                <a:schemeClr val="bg1">
                  <a:lumMod val="75000"/>
                </a:schemeClr>
              </a:solidFill>
            </a:endParaRPr>
          </a:p>
          <a:p>
            <a:r>
              <a:rPr lang="zh-TW" altLang="en-US" dirty="0" smtClean="0"/>
              <a:t>總結展望</a:t>
            </a:r>
            <a:endParaRPr dirty="0"/>
          </a:p>
          <a:p>
            <a:pPr marL="0" indent="0">
              <a:buNone/>
              <a:defRPr/>
            </a:pPr>
            <a:endParaRPr lang="zh-TW" dirty="0"/>
          </a:p>
        </p:txBody>
      </p:sp>
    </p:spTree>
    <p:extLst>
      <p:ext uri="{BB962C8B-B14F-4D97-AF65-F5344CB8AC3E}">
        <p14:creationId xmlns:p14="http://schemas.microsoft.com/office/powerpoint/2010/main" val="19945634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unner, Personalised Sportsman/Woman Word Art By Unique Word Art |  notonthehighstreet.com"/>
          <p:cNvPicPr>
            <a:picLocks noChangeAspect="1" noChangeArrowheads="1"/>
          </p:cNvPicPr>
          <p:nvPr/>
        </p:nvPicPr>
        <p:blipFill rotWithShape="1">
          <a:blip r:embed="rId3">
            <a:extLst>
              <a:ext uri="{28A0092B-C50C-407E-A947-70E740481C1C}">
                <a14:useLocalDpi xmlns:a14="http://schemas.microsoft.com/office/drawing/2010/main" val="0"/>
              </a:ext>
            </a:extLst>
          </a:blip>
          <a:srcRect l="8759" t="2690" r="6661" b="3338"/>
          <a:stretch/>
        </p:blipFill>
        <p:spPr bwMode="auto">
          <a:xfrm>
            <a:off x="8976320" y="1648272"/>
            <a:ext cx="3024336" cy="4752528"/>
          </a:xfrm>
          <a:prstGeom prst="rect">
            <a:avLst/>
          </a:prstGeom>
          <a:noFill/>
          <a:extLst>
            <a:ext uri="{909E8E84-426E-40DD-AFC4-6F175D3DCCD1}">
              <a14:hiddenFill xmlns:a14="http://schemas.microsoft.com/office/drawing/2010/main">
                <a:solidFill>
                  <a:srgbClr val="FFFFFF"/>
                </a:solidFill>
              </a14:hiddenFill>
            </a:ext>
          </a:extLst>
        </p:spPr>
      </p:pic>
      <p:sp>
        <p:nvSpPr>
          <p:cNvPr id="2" name="內容版面配置區 1"/>
          <p:cNvSpPr>
            <a:spLocks noGrp="1"/>
          </p:cNvSpPr>
          <p:nvPr>
            <p:ph idx="1"/>
          </p:nvPr>
        </p:nvSpPr>
        <p:spPr/>
        <p:txBody>
          <a:bodyPr/>
          <a:lstStyle/>
          <a:p>
            <a:r>
              <a:rPr lang="zh-TW" altLang="en-US" dirty="0" smtClean="0">
                <a:solidFill>
                  <a:schemeClr val="tx1">
                    <a:lumMod val="85000"/>
                    <a:lumOff val="15000"/>
                  </a:schemeClr>
                </a:solidFill>
              </a:rPr>
              <a:t>本作品旨在提供一套完整的跑步監測系統，幫助教練分析跑者的步態</a:t>
            </a:r>
            <a:endParaRPr lang="en-US" altLang="zh-TW" dirty="0" smtClean="0">
              <a:solidFill>
                <a:schemeClr val="tx1">
                  <a:lumMod val="85000"/>
                  <a:lumOff val="15000"/>
                </a:schemeClr>
              </a:solidFill>
            </a:endParaRPr>
          </a:p>
          <a:p>
            <a:endParaRPr lang="en-US" altLang="zh-TW" dirty="0" smtClean="0">
              <a:solidFill>
                <a:schemeClr val="tx1">
                  <a:lumMod val="85000"/>
                  <a:lumOff val="15000"/>
                </a:schemeClr>
              </a:solidFill>
            </a:endParaRPr>
          </a:p>
          <a:p>
            <a:r>
              <a:rPr lang="zh-TW" altLang="en-US" dirty="0">
                <a:solidFill>
                  <a:schemeClr val="tx1">
                    <a:lumMod val="85000"/>
                    <a:lumOff val="15000"/>
                  </a:schemeClr>
                </a:solidFill>
              </a:rPr>
              <a:t>未來</a:t>
            </a:r>
            <a:r>
              <a:rPr lang="zh-TW" altLang="en-US" dirty="0" smtClean="0">
                <a:solidFill>
                  <a:schemeClr val="tx1">
                    <a:lumMod val="85000"/>
                    <a:lumOff val="15000"/>
                  </a:schemeClr>
                </a:solidFill>
              </a:rPr>
              <a:t>可以</a:t>
            </a:r>
            <a:endParaRPr lang="en-US" altLang="zh-TW" dirty="0" smtClean="0">
              <a:solidFill>
                <a:schemeClr val="tx1">
                  <a:lumMod val="85000"/>
                  <a:lumOff val="15000"/>
                </a:schemeClr>
              </a:solidFill>
            </a:endParaRPr>
          </a:p>
          <a:p>
            <a:pPr lvl="1"/>
            <a:r>
              <a:rPr lang="zh-TW" altLang="en-US" dirty="0">
                <a:solidFill>
                  <a:schemeClr val="tx1">
                    <a:lumMod val="85000"/>
                    <a:lumOff val="15000"/>
                  </a:schemeClr>
                </a:solidFill>
              </a:rPr>
              <a:t>進一步算</a:t>
            </a:r>
            <a:r>
              <a:rPr lang="zh-TW" altLang="en-US" dirty="0" smtClean="0">
                <a:solidFill>
                  <a:schemeClr val="tx1">
                    <a:lumMod val="85000"/>
                    <a:lumOff val="15000"/>
                  </a:schemeClr>
                </a:solidFill>
              </a:rPr>
              <a:t>出</a:t>
            </a:r>
            <a:r>
              <a:rPr lang="zh-TW" altLang="en-US" dirty="0"/>
              <a:t>跑步著地</a:t>
            </a:r>
            <a:r>
              <a:rPr lang="zh-TW" altLang="en-US" dirty="0" smtClean="0"/>
              <a:t>指數，與教練討論其應用</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嘗試移植</a:t>
            </a:r>
            <a:r>
              <a:rPr lang="zh-TW" altLang="en-US" dirty="0">
                <a:solidFill>
                  <a:schemeClr val="tx1">
                    <a:lumMod val="85000"/>
                    <a:lumOff val="15000"/>
                  </a:schemeClr>
                </a:solidFill>
              </a:rPr>
              <a:t>不</a:t>
            </a:r>
            <a:r>
              <a:rPr lang="zh-TW" altLang="en-US" dirty="0" smtClean="0">
                <a:solidFill>
                  <a:schemeClr val="tx1">
                    <a:lumMod val="85000"/>
                    <a:lumOff val="15000"/>
                  </a:schemeClr>
                </a:solidFill>
              </a:rPr>
              <a:t>同的模型</a:t>
            </a:r>
            <a:r>
              <a:rPr lang="en-US" altLang="zh-TW" dirty="0" smtClean="0">
                <a:solidFill>
                  <a:schemeClr val="tx1">
                    <a:lumMod val="85000"/>
                    <a:lumOff val="15000"/>
                  </a:schemeClr>
                </a:solidFill>
              </a:rPr>
              <a:t>(LSTM</a:t>
            </a:r>
            <a:r>
              <a:rPr lang="zh-TW" altLang="en-US" dirty="0" smtClean="0">
                <a:solidFill>
                  <a:schemeClr val="tx1">
                    <a:lumMod val="85000"/>
                    <a:lumOff val="15000"/>
                  </a:schemeClr>
                </a:solidFill>
              </a:rPr>
              <a:t>、</a:t>
            </a:r>
            <a:r>
              <a:rPr lang="en-US" altLang="zh-TW" dirty="0" smtClean="0">
                <a:solidFill>
                  <a:schemeClr val="tx1">
                    <a:lumMod val="85000"/>
                    <a:lumOff val="15000"/>
                  </a:schemeClr>
                </a:solidFill>
              </a:rPr>
              <a:t>CNN 1D)</a:t>
            </a:r>
          </a:p>
          <a:p>
            <a:pPr lvl="1"/>
            <a:r>
              <a:rPr lang="zh-TW" altLang="en-US" dirty="0" smtClean="0">
                <a:solidFill>
                  <a:schemeClr val="tx1">
                    <a:lumMod val="85000"/>
                    <a:lumOff val="15000"/>
                  </a:schemeClr>
                </a:solidFill>
              </a:rPr>
              <a:t>增加模型</a:t>
            </a:r>
            <a:r>
              <a:rPr lang="zh-TW" altLang="en-US" dirty="0">
                <a:solidFill>
                  <a:schemeClr val="tx1">
                    <a:lumMod val="85000"/>
                    <a:lumOff val="15000"/>
                  </a:schemeClr>
                </a:solidFill>
              </a:rPr>
              <a:t>的</a:t>
            </a:r>
            <a:r>
              <a:rPr lang="zh-TW" altLang="en-US" dirty="0" smtClean="0">
                <a:solidFill>
                  <a:schemeClr val="tx1">
                    <a:lumMod val="85000"/>
                    <a:lumOff val="15000"/>
                  </a:schemeClr>
                </a:solidFill>
              </a:rPr>
              <a:t>輸入：身高、體重等</a:t>
            </a:r>
            <a:endParaRPr lang="en-US" altLang="zh-TW" dirty="0" smtClean="0">
              <a:solidFill>
                <a:schemeClr val="tx1">
                  <a:lumMod val="85000"/>
                  <a:lumOff val="15000"/>
                </a:schemeClr>
              </a:solidFill>
            </a:endParaRPr>
          </a:p>
          <a:p>
            <a:pPr lvl="1"/>
            <a:r>
              <a:rPr lang="zh-TW" altLang="en-US" dirty="0" smtClean="0">
                <a:solidFill>
                  <a:schemeClr val="tx1">
                    <a:lumMod val="85000"/>
                    <a:lumOff val="15000"/>
                  </a:schemeClr>
                </a:solidFill>
              </a:rPr>
              <a:t>整合其他無線通訊技術達到</a:t>
            </a:r>
            <a:r>
              <a:rPr lang="en-US" altLang="zh-TW" dirty="0" smtClean="0">
                <a:solidFill>
                  <a:schemeClr val="tx1">
                    <a:lumMod val="85000"/>
                    <a:lumOff val="15000"/>
                  </a:schemeClr>
                </a:solidFill>
              </a:rPr>
              <a:t>Real Time monitoring</a:t>
            </a:r>
          </a:p>
          <a:p>
            <a:endParaRPr lang="zh-TW" altLang="en-US" dirty="0">
              <a:solidFill>
                <a:schemeClr val="tx1">
                  <a:lumMod val="85000"/>
                  <a:lumOff val="15000"/>
                </a:schemeClr>
              </a:solidFill>
            </a:endParaRPr>
          </a:p>
        </p:txBody>
      </p:sp>
      <p:sp>
        <p:nvSpPr>
          <p:cNvPr id="3" name="標題 2"/>
          <p:cNvSpPr>
            <a:spLocks noGrp="1"/>
          </p:cNvSpPr>
          <p:nvPr>
            <p:ph type="title"/>
          </p:nvPr>
        </p:nvSpPr>
        <p:spPr/>
        <p:txBody>
          <a:bodyPr/>
          <a:lstStyle/>
          <a:p>
            <a:r>
              <a:rPr lang="zh-TW" altLang="en-US" b="1" dirty="0" smtClean="0"/>
              <a:t>總結展望</a:t>
            </a:r>
            <a:endParaRPr lang="zh-TW" altLang="en-US" dirty="0"/>
          </a:p>
        </p:txBody>
      </p:sp>
    </p:spTree>
    <p:extLst>
      <p:ext uri="{BB962C8B-B14F-4D97-AF65-F5344CB8AC3E}">
        <p14:creationId xmlns:p14="http://schemas.microsoft.com/office/powerpoint/2010/main" val="7000753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a:t>作品概述</a:t>
            </a:r>
            <a:endParaRPr dirty="0"/>
          </a:p>
          <a:p>
            <a:pPr>
              <a:defRPr/>
            </a:pPr>
            <a:r>
              <a:rPr lang="zh-TW" dirty="0">
                <a:solidFill>
                  <a:schemeClr val="bg1">
                    <a:lumMod val="75000"/>
                  </a:schemeClr>
                </a:solidFill>
              </a:rPr>
              <a:t>難點與創新</a:t>
            </a:r>
            <a:endParaRPr dirty="0">
              <a:solidFill>
                <a:schemeClr val="bg1">
                  <a:lumMod val="75000"/>
                </a:schemeClr>
              </a:solidFill>
            </a:endParaRPr>
          </a:p>
          <a:p>
            <a:pPr>
              <a:defRPr/>
            </a:pPr>
            <a:r>
              <a:rPr lang="zh-TW" dirty="0">
                <a:solidFill>
                  <a:schemeClr val="bg1">
                    <a:lumMod val="75000"/>
                  </a:schemeClr>
                </a:solidFill>
              </a:rPr>
              <a:t>設計與實現</a:t>
            </a:r>
            <a:endParaRPr lang="zh-TW" altLang="en-US" dirty="0">
              <a:solidFill>
                <a:schemeClr val="bg1">
                  <a:lumMod val="75000"/>
                </a:schemeClr>
              </a:solidFill>
            </a:endParaRPr>
          </a:p>
          <a:p>
            <a:r>
              <a:rPr lang="zh-TW" altLang="en-US" dirty="0">
                <a:solidFill>
                  <a:schemeClr val="bg1">
                    <a:lumMod val="75000"/>
                  </a:schemeClr>
                </a:solidFill>
              </a:rPr>
              <a:t>作品</a:t>
            </a:r>
            <a:r>
              <a:rPr lang="zh-TW" altLang="en-US" dirty="0" smtClean="0">
                <a:solidFill>
                  <a:schemeClr val="bg1">
                    <a:lumMod val="75000"/>
                  </a:schemeClr>
                </a:solidFill>
              </a:rPr>
              <a:t>進度</a:t>
            </a:r>
            <a:endParaRPr lang="en-US" altLang="zh-TW" dirty="0" smtClean="0">
              <a:solidFill>
                <a:schemeClr val="bg1">
                  <a:lumMod val="75000"/>
                </a:schemeClr>
              </a:solidFill>
            </a:endParaRPr>
          </a:p>
          <a:p>
            <a:r>
              <a:rPr lang="zh-TW" altLang="en-US" dirty="0">
                <a:solidFill>
                  <a:schemeClr val="bg1">
                    <a:lumMod val="75000"/>
                  </a:schemeClr>
                </a:solidFill>
              </a:rPr>
              <a:t>測試</a:t>
            </a:r>
            <a:r>
              <a:rPr lang="zh-TW" altLang="en-US" dirty="0" smtClean="0">
                <a:solidFill>
                  <a:schemeClr val="bg1">
                    <a:lumMod val="75000"/>
                  </a:schemeClr>
                </a:solidFill>
              </a:rPr>
              <a:t>結果</a:t>
            </a:r>
            <a:endParaRPr lang="en-US" altLang="zh-TW" dirty="0" smtClean="0">
              <a:solidFill>
                <a:schemeClr val="bg1">
                  <a:lumMod val="75000"/>
                </a:schemeClr>
              </a:solidFill>
            </a:endParaRPr>
          </a:p>
          <a:p>
            <a:r>
              <a:rPr lang="zh-TW" altLang="en-US" dirty="0" smtClean="0">
                <a:solidFill>
                  <a:schemeClr val="bg1">
                    <a:lumMod val="75000"/>
                  </a:schemeClr>
                </a:solidFill>
              </a:rPr>
              <a:t>總結展望</a:t>
            </a:r>
            <a:endParaRPr dirty="0">
              <a:solidFill>
                <a:schemeClr val="bg1">
                  <a:lumMod val="75000"/>
                </a:schemeClr>
              </a:solidFill>
            </a:endParaRPr>
          </a:p>
          <a:p>
            <a:pPr marL="0" indent="0">
              <a:buNone/>
              <a:defRPr/>
            </a:pPr>
            <a:endParaRPr lang="zh-TW" dirty="0"/>
          </a:p>
        </p:txBody>
      </p:sp>
    </p:spTree>
    <p:extLst>
      <p:ext uri="{BB962C8B-B14F-4D97-AF65-F5344CB8AC3E}">
        <p14:creationId xmlns:p14="http://schemas.microsoft.com/office/powerpoint/2010/main" val="2262193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Content Placeholder 1"/>
          <p:cNvSpPr>
            <a:spLocks noGrp="1"/>
          </p:cNvSpPr>
          <p:nvPr>
            <p:ph idx="1"/>
          </p:nvPr>
        </p:nvSpPr>
        <p:spPr bwMode="auto">
          <a:xfrm>
            <a:off x="456555" y="1554480"/>
            <a:ext cx="11184061" cy="4846320"/>
          </a:xfrm>
        </p:spPr>
        <p:txBody>
          <a:bodyPr vertOverflow="overflow" horzOverflow="clip" vert="horz" wrap="square" lIns="91440" tIns="45720" rIns="91440" bIns="45720" numCol="1" spcCol="0" rtlCol="0" fromWordArt="0" anchor="t" anchorCtr="0" forceAA="0" compatLnSpc="0">
            <a:normAutofit fontScale="95000"/>
          </a:bodyPr>
          <a:lstStyle/>
          <a:p>
            <a:pPr marL="0" indent="0">
              <a:buClr>
                <a:schemeClr val="tx1"/>
              </a:buClr>
              <a:buFont typeface="Arial"/>
              <a:buNone/>
              <a:defRPr/>
            </a:pPr>
            <a:r>
              <a:rPr sz="2100" dirty="0"/>
              <a:t>隨著社會經濟的發展，人們不只追求物質上的滿足，也開始追逐心靈上的富足與完美的體態，越來越多人慢慢養成了運動的習慣。其中，慢跑是一項風行全球的運動，不需要花大錢買裝備，</a:t>
            </a:r>
            <a:r>
              <a:rPr lang="en-US" sz="2100" b="0" i="0" u="none" strike="noStrike" cap="none" spc="0" dirty="0" smtClean="0">
                <a:latin typeface="+mn-lt"/>
                <a:ea typeface="+mn-ea"/>
                <a:cs typeface="+mn-cs"/>
              </a:rPr>
              <a:t>又同時有諸多好處</a:t>
            </a:r>
            <a:r>
              <a:rPr lang="en-US" sz="2100" b="0" i="0" u="none" strike="noStrike" cap="none" spc="0" dirty="0">
                <a:latin typeface="+mn-lt"/>
                <a:ea typeface="+mn-ea"/>
                <a:cs typeface="+mn-cs"/>
              </a:rPr>
              <a:t>：健康、抒發壓力、成就感等</a:t>
            </a:r>
            <a:r>
              <a:rPr sz="2100" dirty="0"/>
              <a:t>。</a:t>
            </a:r>
          </a:p>
          <a:p>
            <a:pPr marL="0" indent="0">
              <a:buClr>
                <a:schemeClr val="tx1"/>
              </a:buClr>
              <a:buFont typeface="Arial"/>
              <a:buNone/>
              <a:defRPr/>
            </a:pPr>
            <a:endParaRPr sz="2100" dirty="0"/>
          </a:p>
          <a:p>
            <a:pPr marL="0" indent="0">
              <a:buNone/>
              <a:defRPr/>
            </a:pPr>
            <a:r>
              <a:rPr sz="2100" dirty="0" err="1"/>
              <a:t>然而，不當的步態</a:t>
            </a:r>
            <a:r>
              <a:rPr sz="2100" dirty="0"/>
              <a:t>(gait)</a:t>
            </a:r>
            <a:r>
              <a:rPr sz="2100" dirty="0" err="1"/>
              <a:t>卻會導致跑步的</a:t>
            </a:r>
            <a:r>
              <a:rPr lang="zh-TW" sz="2100" dirty="0"/>
              <a:t>穩定度</a:t>
            </a:r>
            <a:r>
              <a:rPr sz="2100" dirty="0" err="1"/>
              <a:t>下降，甚至是因為運動傷害而停止</a:t>
            </a:r>
            <a:r>
              <a:rPr lang="zh-TW" sz="2100" dirty="0"/>
              <a:t>這項運動</a:t>
            </a:r>
            <a:r>
              <a:rPr sz="2100" dirty="0"/>
              <a:t>。</a:t>
            </a:r>
            <a:r>
              <a:rPr lang="zh-TW" altLang="en-US" sz="2100" dirty="0"/>
              <a:t>此外，跑步的特質，例如腳著地與騰空時間等，都是會顯著影響到跑步效率。</a:t>
            </a:r>
            <a:r>
              <a:rPr sz="2100" dirty="0" err="1" smtClean="0">
                <a:solidFill>
                  <a:schemeClr val="accent4">
                    <a:lumMod val="60000"/>
                    <a:lumOff val="40000"/>
                  </a:schemeClr>
                </a:solidFill>
              </a:rPr>
              <a:t>我們需要一位教練來觀察跑者的步態，適時糾正其姿勢</a:t>
            </a:r>
            <a:r>
              <a:rPr lang="zh-TW" altLang="en-US" sz="2100" dirty="0" smtClean="0">
                <a:solidFill>
                  <a:schemeClr val="accent4">
                    <a:lumMod val="60000"/>
                    <a:lumOff val="40000"/>
                  </a:schemeClr>
                </a:solidFill>
              </a:rPr>
              <a:t>與</a:t>
            </a:r>
            <a:r>
              <a:rPr lang="zh-TW" altLang="en-US" sz="2100" dirty="0">
                <a:solidFill>
                  <a:schemeClr val="accent4">
                    <a:lumMod val="60000"/>
                    <a:lumOff val="40000"/>
                  </a:schemeClr>
                </a:solidFill>
              </a:rPr>
              <a:t>跑步的策略</a:t>
            </a:r>
            <a:r>
              <a:rPr sz="2100" dirty="0" smtClean="0">
                <a:solidFill>
                  <a:schemeClr val="accent4">
                    <a:lumMod val="60000"/>
                    <a:lumOff val="40000"/>
                  </a:schemeClr>
                </a:solidFill>
              </a:rPr>
              <a:t>。</a:t>
            </a:r>
            <a:endParaRPr sz="2100" dirty="0">
              <a:solidFill>
                <a:schemeClr val="accent4">
                  <a:lumMod val="60000"/>
                  <a:lumOff val="40000"/>
                </a:schemeClr>
              </a:solidFill>
            </a:endParaRPr>
          </a:p>
        </p:txBody>
      </p:sp>
      <p:sp>
        <p:nvSpPr>
          <p:cNvPr id="3" name="Title 2"/>
          <p:cNvSpPr>
            <a:spLocks noGrp="1"/>
          </p:cNvSpPr>
          <p:nvPr>
            <p:ph type="title"/>
          </p:nvPr>
        </p:nvSpPr>
        <p:spPr bwMode="auto"/>
        <p:txBody>
          <a:bodyPr/>
          <a:lstStyle/>
          <a:p>
            <a:pPr>
              <a:defRPr/>
            </a:pPr>
            <a:r>
              <a:rPr lang="zh-TW" sz="3200" b="1" i="0" u="none" strike="noStrike" cap="none" spc="0">
                <a:solidFill>
                  <a:schemeClr val="tx1"/>
                </a:solidFill>
                <a:latin typeface="+mj-lt"/>
                <a:ea typeface="+mj-ea"/>
                <a:cs typeface="+mj-cs"/>
              </a:rPr>
              <a:t>作品概述</a:t>
            </a:r>
            <a:endParaRPr/>
          </a:p>
        </p:txBody>
      </p:sp>
    </p:spTree>
    <p:extLst>
      <p:ext uri="{BB962C8B-B14F-4D97-AF65-F5344CB8AC3E}">
        <p14:creationId xmlns:p14="http://schemas.microsoft.com/office/powerpoint/2010/main" val="24433838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Content Placeholder 1"/>
          <p:cNvSpPr>
            <a:spLocks noGrp="1"/>
          </p:cNvSpPr>
          <p:nvPr>
            <p:ph idx="1"/>
          </p:nvPr>
        </p:nvSpPr>
        <p:spPr bwMode="auto"/>
        <p:txBody>
          <a:bodyPr vertOverflow="overflow" horzOverflow="clip" vert="horz" wrap="square" lIns="91440" tIns="45720" rIns="91440" bIns="45720" numCol="1" spcCol="0" rtlCol="0" fromWordArt="0" anchor="t" anchorCtr="0" forceAA="0" compatLnSpc="0">
            <a:normAutofit fontScale="95000"/>
          </a:bodyPr>
          <a:lstStyle/>
          <a:p>
            <a:pPr marL="0" indent="0">
              <a:buNone/>
              <a:defRPr/>
            </a:pPr>
            <a:r>
              <a:rPr lang="zh-TW" altLang="en-US" sz="2100" dirty="0" smtClean="0">
                <a:latin typeface="+mn-ea"/>
              </a:rPr>
              <a:t>或許不是每個人都有能力</a:t>
            </a:r>
            <a:r>
              <a:rPr lang="zh-TW" altLang="en-US" sz="2100" dirty="0">
                <a:latin typeface="+mn-ea"/>
              </a:rPr>
              <a:t>花錢</a:t>
            </a:r>
            <a:r>
              <a:rPr lang="zh-TW" altLang="en-US" sz="2100" dirty="0" smtClean="0">
                <a:latin typeface="+mn-ea"/>
              </a:rPr>
              <a:t>請教練幫忙矯正跑步的姿勢，於是我們提出一個替代方案：</a:t>
            </a:r>
            <a:endParaRPr lang="en-US" altLang="zh-TW" sz="2100" dirty="0" smtClean="0">
              <a:latin typeface="+mn-ea"/>
            </a:endParaRPr>
          </a:p>
          <a:p>
            <a:pPr marL="0" indent="0">
              <a:buNone/>
              <a:defRPr/>
            </a:pPr>
            <a:r>
              <a:rPr lang="zh-TW" altLang="en-US" sz="2100" b="1" dirty="0" smtClean="0">
                <a:solidFill>
                  <a:schemeClr val="accent4">
                    <a:lumMod val="60000"/>
                    <a:lumOff val="40000"/>
                  </a:schemeClr>
                </a:solidFill>
                <a:latin typeface="+mn-ea"/>
              </a:rPr>
              <a:t>分析</a:t>
            </a:r>
            <a:r>
              <a:rPr lang="zh-TW" altLang="en-US" sz="2100" b="1" dirty="0">
                <a:solidFill>
                  <a:schemeClr val="accent4">
                    <a:lumMod val="60000"/>
                    <a:lumOff val="40000"/>
                  </a:schemeClr>
                </a:solidFill>
                <a:latin typeface="+mn-ea"/>
              </a:rPr>
              <a:t>步態時空</a:t>
            </a:r>
            <a:r>
              <a:rPr lang="zh-TW" altLang="en-US" sz="2100" b="1" dirty="0" smtClean="0">
                <a:solidFill>
                  <a:schemeClr val="accent4">
                    <a:lumMod val="60000"/>
                    <a:lumOff val="40000"/>
                  </a:schemeClr>
                </a:solidFill>
                <a:latin typeface="+mn-ea"/>
              </a:rPr>
              <a:t>參數，再請教練依據這些資料給出建議</a:t>
            </a:r>
            <a:endParaRPr lang="en-US" altLang="zh-TW" sz="2100" b="1" dirty="0" smtClean="0">
              <a:solidFill>
                <a:schemeClr val="accent4">
                  <a:lumMod val="60000"/>
                  <a:lumOff val="40000"/>
                </a:schemeClr>
              </a:solidFill>
              <a:latin typeface="+mn-ea"/>
            </a:endParaRPr>
          </a:p>
          <a:p>
            <a:pPr marL="0" indent="0">
              <a:buClr>
                <a:schemeClr val="tx1"/>
              </a:buClr>
              <a:buFont typeface="Arial"/>
              <a:buNone/>
              <a:defRPr/>
            </a:pPr>
            <a:endParaRPr sz="2100" dirty="0">
              <a:latin typeface="+mn-ea"/>
            </a:endParaRPr>
          </a:p>
          <a:p>
            <a:pPr marL="0" indent="0">
              <a:buNone/>
              <a:defRPr/>
            </a:pPr>
            <a:r>
              <a:rPr lang="zh-TW" altLang="zh-TW" sz="2100" dirty="0">
                <a:latin typeface="+mn-ea"/>
              </a:rPr>
              <a:t>本研究提出一個基於運動監控的開發平台，主要應用於跑步訓練。</a:t>
            </a:r>
            <a:r>
              <a:rPr lang="zh-TW" altLang="en-US" sz="2100" dirty="0">
                <a:latin typeface="+mn-ea"/>
              </a:rPr>
              <a:t>本平台包含穿戴式的裝置，用於偵測跑步運動狀態與收集運動資料，還有與</a:t>
            </a:r>
            <a:r>
              <a:rPr lang="en-US" altLang="zh-TW" sz="2100" dirty="0">
                <a:latin typeface="+mn-ea"/>
              </a:rPr>
              <a:t>AI</a:t>
            </a:r>
            <a:r>
              <a:rPr lang="zh-TW" altLang="en-US" sz="2100" dirty="0">
                <a:latin typeface="+mn-ea"/>
              </a:rPr>
              <a:t>分析運算平台。 希望透過開發本平台，可以讓跑步運動可以科學化的被監控分析，就好像隨時有一個教練在旁邊幫助，提升跑步</a:t>
            </a:r>
            <a:r>
              <a:rPr lang="zh-TW" altLang="en-US" sz="2100">
                <a:latin typeface="+mn-ea"/>
              </a:rPr>
              <a:t>運動</a:t>
            </a:r>
            <a:r>
              <a:rPr lang="zh-TW" altLang="en-US" sz="2100" smtClean="0">
                <a:latin typeface="+mn-ea"/>
              </a:rPr>
              <a:t>的效率。</a:t>
            </a:r>
            <a:endParaRPr sz="2100" dirty="0">
              <a:latin typeface="+mn-ea"/>
            </a:endParaRPr>
          </a:p>
        </p:txBody>
      </p:sp>
      <p:sp>
        <p:nvSpPr>
          <p:cNvPr id="3" name="Title 2"/>
          <p:cNvSpPr>
            <a:spLocks noGrp="1"/>
          </p:cNvSpPr>
          <p:nvPr>
            <p:ph type="title"/>
          </p:nvPr>
        </p:nvSpPr>
        <p:spPr bwMode="auto"/>
        <p:txBody>
          <a:bodyPr/>
          <a:lstStyle/>
          <a:p>
            <a:pPr>
              <a:defRPr/>
            </a:pPr>
            <a:r>
              <a:rPr lang="zh-TW" sz="3200" b="1" i="0" u="none" strike="noStrike" cap="none" spc="0">
                <a:solidFill>
                  <a:schemeClr val="tx1"/>
                </a:solidFill>
                <a:latin typeface="+mj-lt"/>
                <a:ea typeface="+mj-ea"/>
                <a:cs typeface="+mj-cs"/>
              </a:rPr>
              <a:t>作品概述</a:t>
            </a:r>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783632" y="4384536"/>
            <a:ext cx="2564904" cy="256490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a:solidFill>
                  <a:schemeClr val="bg1">
                    <a:lumMod val="75000"/>
                  </a:schemeClr>
                </a:solidFill>
              </a:rPr>
              <a:t>作品概述</a:t>
            </a:r>
            <a:endParaRPr dirty="0">
              <a:solidFill>
                <a:schemeClr val="bg1">
                  <a:lumMod val="75000"/>
                </a:schemeClr>
              </a:solidFill>
            </a:endParaRPr>
          </a:p>
          <a:p>
            <a:pPr>
              <a:defRPr/>
            </a:pPr>
            <a:r>
              <a:rPr lang="zh-TW" dirty="0"/>
              <a:t>難點與創新</a:t>
            </a:r>
            <a:endParaRPr dirty="0"/>
          </a:p>
          <a:p>
            <a:pPr>
              <a:defRPr/>
            </a:pPr>
            <a:r>
              <a:rPr lang="zh-TW" dirty="0">
                <a:solidFill>
                  <a:schemeClr val="bg1">
                    <a:lumMod val="75000"/>
                  </a:schemeClr>
                </a:solidFill>
              </a:rPr>
              <a:t>設計與實現</a:t>
            </a:r>
            <a:endParaRPr lang="zh-TW" altLang="en-US" dirty="0">
              <a:solidFill>
                <a:schemeClr val="bg1">
                  <a:lumMod val="75000"/>
                </a:schemeClr>
              </a:solidFill>
            </a:endParaRPr>
          </a:p>
          <a:p>
            <a:r>
              <a:rPr lang="zh-TW" altLang="en-US" dirty="0">
                <a:solidFill>
                  <a:schemeClr val="bg1">
                    <a:lumMod val="75000"/>
                  </a:schemeClr>
                </a:solidFill>
              </a:rPr>
              <a:t>作品</a:t>
            </a:r>
            <a:r>
              <a:rPr lang="zh-TW" altLang="en-US" dirty="0" smtClean="0">
                <a:solidFill>
                  <a:schemeClr val="bg1">
                    <a:lumMod val="75000"/>
                  </a:schemeClr>
                </a:solidFill>
              </a:rPr>
              <a:t>進度</a:t>
            </a:r>
            <a:endParaRPr lang="en-US" altLang="zh-TW" dirty="0" smtClean="0">
              <a:solidFill>
                <a:schemeClr val="bg1">
                  <a:lumMod val="75000"/>
                </a:schemeClr>
              </a:solidFill>
            </a:endParaRPr>
          </a:p>
          <a:p>
            <a:r>
              <a:rPr lang="zh-TW" altLang="en-US" dirty="0">
                <a:solidFill>
                  <a:schemeClr val="bg1">
                    <a:lumMod val="75000"/>
                  </a:schemeClr>
                </a:solidFill>
              </a:rPr>
              <a:t>測試</a:t>
            </a:r>
            <a:r>
              <a:rPr lang="zh-TW" altLang="en-US" dirty="0" smtClean="0">
                <a:solidFill>
                  <a:schemeClr val="bg1">
                    <a:lumMod val="75000"/>
                  </a:schemeClr>
                </a:solidFill>
              </a:rPr>
              <a:t>結果</a:t>
            </a:r>
            <a:endParaRPr lang="en-US" altLang="zh-TW" dirty="0" smtClean="0">
              <a:solidFill>
                <a:schemeClr val="bg1">
                  <a:lumMod val="75000"/>
                </a:schemeClr>
              </a:solidFill>
            </a:endParaRPr>
          </a:p>
          <a:p>
            <a:r>
              <a:rPr lang="zh-TW" altLang="en-US" dirty="0" smtClean="0">
                <a:solidFill>
                  <a:schemeClr val="bg1">
                    <a:lumMod val="75000"/>
                  </a:schemeClr>
                </a:solidFill>
              </a:rPr>
              <a:t>總結展望</a:t>
            </a:r>
            <a:endParaRPr dirty="0">
              <a:solidFill>
                <a:schemeClr val="bg1">
                  <a:lumMod val="75000"/>
                </a:schemeClr>
              </a:solidFill>
            </a:endParaRPr>
          </a:p>
          <a:p>
            <a:pPr marL="0" indent="0">
              <a:buNone/>
              <a:defRPr/>
            </a:pPr>
            <a:endParaRPr lang="zh-TW" dirty="0"/>
          </a:p>
        </p:txBody>
      </p:sp>
    </p:spTree>
    <p:extLst>
      <p:ext uri="{BB962C8B-B14F-4D97-AF65-F5344CB8AC3E}">
        <p14:creationId xmlns:p14="http://schemas.microsoft.com/office/powerpoint/2010/main" val="1210971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72696817" name="Content Placeholder 1"/>
          <p:cNvSpPr>
            <a:spLocks noGrp="1"/>
          </p:cNvSpPr>
          <p:nvPr>
            <p:ph idx="1"/>
          </p:nvPr>
        </p:nvSpPr>
        <p:spPr bwMode="auto"/>
        <p:txBody>
          <a:bodyPr vertOverflow="overflow" horzOverflow="clip" vert="horz" wrap="square" lIns="91440" tIns="45720" rIns="91440" bIns="45720" numCol="1" spcCol="0" rtlCol="0" fromWordArt="0" anchor="t" anchorCtr="0" forceAA="0" compatLnSpc="0">
            <a:normAutofit fontScale="95000"/>
          </a:bodyPr>
          <a:lstStyle/>
          <a:p>
            <a:pPr marL="0" indent="0">
              <a:buClr>
                <a:schemeClr val="tx1"/>
              </a:buClr>
              <a:buFont typeface="Arial"/>
              <a:buNone/>
              <a:defRPr/>
            </a:pPr>
            <a:r>
              <a:rPr lang="zh-TW" altLang="en-US" b="0" i="0" u="none" strike="noStrike" cap="none" spc="0" dirty="0">
                <a:solidFill>
                  <a:schemeClr val="tx1">
                    <a:lumMod val="75000"/>
                    <a:lumOff val="25000"/>
                  </a:schemeClr>
                </a:solidFill>
              </a:rPr>
              <a:t>傳統的運動監測設備，有些必須於實驗室等控制環境，使用攝影機、感測器等來監控跑步狀態；這種做法無法直接運用於戶外的跑步運動上。市面上有些公司在開發類似的穿戴式感測器來偵測跑步的步伐頻率，但是無法進行近細緻的分析，也只能用</a:t>
            </a:r>
            <a:r>
              <a:rPr lang="en-US" altLang="zh-TW" b="0" i="0" u="none" strike="noStrike" cap="none" spc="0" dirty="0">
                <a:solidFill>
                  <a:schemeClr val="tx1">
                    <a:lumMod val="75000"/>
                    <a:lumOff val="25000"/>
                  </a:schemeClr>
                </a:solidFill>
              </a:rPr>
              <a:t>off-line</a:t>
            </a:r>
            <a:r>
              <a:rPr lang="zh-TW" altLang="en-US" b="0" i="0" u="none" strike="noStrike" cap="none" spc="0" dirty="0">
                <a:solidFill>
                  <a:schemeClr val="tx1">
                    <a:lumMod val="75000"/>
                    <a:lumOff val="25000"/>
                  </a:schemeClr>
                </a:solidFill>
              </a:rPr>
              <a:t>的方式分析資料。</a:t>
            </a:r>
            <a:endParaRPr lang="en-US" altLang="zh-TW" b="0" i="0" u="none" strike="noStrike" cap="none" spc="0" dirty="0">
              <a:solidFill>
                <a:schemeClr val="tx1">
                  <a:lumMod val="75000"/>
                  <a:lumOff val="25000"/>
                </a:schemeClr>
              </a:solidFill>
            </a:endParaRPr>
          </a:p>
          <a:p>
            <a:pPr marL="0" indent="0">
              <a:buClr>
                <a:schemeClr val="tx1"/>
              </a:buClr>
              <a:buFont typeface="Arial"/>
              <a:buNone/>
              <a:defRPr/>
            </a:pPr>
            <a:endParaRPr lang="en-US" altLang="zh-TW" dirty="0">
              <a:solidFill>
                <a:schemeClr val="tx1">
                  <a:lumMod val="75000"/>
                  <a:lumOff val="25000"/>
                </a:schemeClr>
              </a:solidFill>
            </a:endParaRPr>
          </a:p>
          <a:p>
            <a:pPr marL="0" indent="0">
              <a:buClr>
                <a:schemeClr val="tx1"/>
              </a:buClr>
              <a:buFont typeface="Arial"/>
              <a:buNone/>
              <a:defRPr/>
            </a:pPr>
            <a:r>
              <a:rPr lang="zh-TW" altLang="en-US" b="0" i="0" u="none" strike="noStrike" cap="none" spc="0" dirty="0">
                <a:solidFill>
                  <a:schemeClr val="tx1">
                    <a:lumMod val="75000"/>
                    <a:lumOff val="25000"/>
                  </a:schemeClr>
                </a:solidFill>
              </a:rPr>
              <a:t>本研究將開發自製的</a:t>
            </a:r>
            <a:r>
              <a:rPr lang="zh-TW" altLang="en-US" b="1" i="0" u="none" strike="noStrike" cap="none" spc="0" dirty="0">
                <a:solidFill>
                  <a:schemeClr val="tx1">
                    <a:lumMod val="75000"/>
                    <a:lumOff val="25000"/>
                  </a:schemeClr>
                </a:solidFill>
              </a:rPr>
              <a:t>運動穿戴式裝置</a:t>
            </a:r>
            <a:r>
              <a:rPr lang="zh-TW" altLang="en-US" b="0" i="0" u="none" strike="noStrike" cap="none" spc="0" dirty="0">
                <a:solidFill>
                  <a:schemeClr val="tx1">
                    <a:lumMod val="75000"/>
                    <a:lumOff val="25000"/>
                  </a:schemeClr>
                </a:solidFill>
              </a:rPr>
              <a:t>，預計是安裝於鞋子、腰帶，甚至是耳機等位置，收集跑步之動態資訊，</a:t>
            </a:r>
            <a:r>
              <a:rPr lang="en-US" b="0" i="0" u="none" strike="noStrike" cap="none" spc="0" dirty="0" err="1">
                <a:solidFill>
                  <a:schemeClr val="tx1">
                    <a:lumMod val="75000"/>
                    <a:lumOff val="25000"/>
                  </a:schemeClr>
                </a:solidFill>
                <a:latin typeface="Arial"/>
                <a:ea typeface="Arial"/>
                <a:cs typeface="Arial"/>
              </a:rPr>
              <a:t>來on</a:t>
            </a:r>
            <a:r>
              <a:rPr lang="en-US" b="0" i="0" u="none" strike="noStrike" cap="none" spc="0" dirty="0">
                <a:solidFill>
                  <a:schemeClr val="tx1">
                    <a:lumMod val="75000"/>
                    <a:lumOff val="25000"/>
                  </a:schemeClr>
                </a:solidFill>
                <a:latin typeface="Arial"/>
                <a:ea typeface="Arial"/>
                <a:cs typeface="Arial"/>
              </a:rPr>
              <a:t>-line</a:t>
            </a:r>
            <a:r>
              <a:rPr lang="zh-TW" altLang="en-US" b="0" i="0" u="none" strike="noStrike" cap="none" spc="0" dirty="0">
                <a:solidFill>
                  <a:schemeClr val="tx1">
                    <a:lumMod val="75000"/>
                    <a:lumOff val="25000"/>
                  </a:schemeClr>
                </a:solidFill>
                <a:latin typeface="Arial"/>
                <a:ea typeface="Arial"/>
                <a:cs typeface="Arial"/>
              </a:rPr>
              <a:t>取得</a:t>
            </a:r>
            <a:r>
              <a:rPr lang="en-US" b="0" i="0" u="none" strike="noStrike" cap="none" spc="0" dirty="0" err="1">
                <a:solidFill>
                  <a:schemeClr val="tx1">
                    <a:lumMod val="75000"/>
                    <a:lumOff val="25000"/>
                  </a:schemeClr>
                </a:solidFill>
                <a:latin typeface="Arial"/>
                <a:ea typeface="Arial"/>
                <a:cs typeface="Arial"/>
              </a:rPr>
              <a:t>三種步態時空參數</a:t>
            </a:r>
            <a:r>
              <a:rPr lang="en-US" b="0" i="0" u="none" strike="noStrike" cap="none" spc="0" dirty="0">
                <a:solidFill>
                  <a:schemeClr val="tx1">
                    <a:lumMod val="75000"/>
                    <a:lumOff val="25000"/>
                  </a:schemeClr>
                </a:solidFill>
                <a:latin typeface="Arial"/>
                <a:ea typeface="Arial"/>
                <a:cs typeface="Arial"/>
              </a:rPr>
              <a:t>(spatial-temporal gait parameters)</a:t>
            </a:r>
            <a:r>
              <a:rPr lang="zh-TW" altLang="en-US" b="0" i="0" u="none" strike="noStrike" cap="none" spc="0" dirty="0">
                <a:solidFill>
                  <a:schemeClr val="tx1">
                    <a:lumMod val="75000"/>
                    <a:lumOff val="25000"/>
                  </a:schemeClr>
                </a:solidFill>
                <a:latin typeface="Arial"/>
                <a:ea typeface="Arial"/>
                <a:cs typeface="Arial"/>
              </a:rPr>
              <a:t>，包含</a:t>
            </a:r>
            <a:r>
              <a:rPr lang="en-US" altLang="zh-TW" b="1" i="0" u="none" strike="noStrike" cap="none" spc="0" dirty="0">
                <a:solidFill>
                  <a:schemeClr val="tx1">
                    <a:lumMod val="75000"/>
                    <a:lumOff val="25000"/>
                  </a:schemeClr>
                </a:solidFill>
                <a:latin typeface="Arial"/>
                <a:ea typeface="Arial"/>
                <a:cs typeface="Arial"/>
              </a:rPr>
              <a:t>(1)</a:t>
            </a:r>
            <a:r>
              <a:rPr lang="en-US" b="1" i="0" u="none" strike="noStrike" cap="none" spc="0" dirty="0" err="1">
                <a:solidFill>
                  <a:schemeClr val="tx1">
                    <a:lumMod val="75000"/>
                    <a:lumOff val="25000"/>
                  </a:schemeClr>
                </a:solidFill>
                <a:latin typeface="Arial"/>
                <a:ea typeface="Arial"/>
                <a:cs typeface="Arial"/>
              </a:rPr>
              <a:t>步頻</a:t>
            </a:r>
            <a:r>
              <a:rPr lang="en-US" b="1" i="0" u="none" strike="noStrike" cap="none" spc="0" dirty="0">
                <a:solidFill>
                  <a:schemeClr val="tx1">
                    <a:lumMod val="75000"/>
                    <a:lumOff val="25000"/>
                  </a:schemeClr>
                </a:solidFill>
                <a:latin typeface="Arial"/>
                <a:ea typeface="Arial"/>
                <a:cs typeface="Arial"/>
              </a:rPr>
              <a:t>、(2)</a:t>
            </a:r>
            <a:r>
              <a:rPr lang="en-US" b="1" i="0" u="none" strike="noStrike" cap="none" spc="0" dirty="0" err="1">
                <a:solidFill>
                  <a:schemeClr val="tx1">
                    <a:lumMod val="75000"/>
                    <a:lumOff val="25000"/>
                  </a:schemeClr>
                </a:solidFill>
                <a:latin typeface="Arial"/>
                <a:ea typeface="Arial"/>
                <a:cs typeface="Arial"/>
              </a:rPr>
              <a:t>騰空時間</a:t>
            </a:r>
            <a:r>
              <a:rPr lang="en-US" b="1" i="0" u="none" strike="noStrike" cap="none" spc="0" dirty="0">
                <a:solidFill>
                  <a:schemeClr val="tx1">
                    <a:lumMod val="75000"/>
                    <a:lumOff val="25000"/>
                  </a:schemeClr>
                </a:solidFill>
                <a:latin typeface="Arial"/>
                <a:ea typeface="Arial"/>
                <a:cs typeface="Arial"/>
              </a:rPr>
              <a:t>、(3</a:t>
            </a:r>
            <a:r>
              <a:rPr lang="en-US" b="1" i="0" u="none" strike="noStrike" cap="none" spc="0" dirty="0" smtClean="0">
                <a:solidFill>
                  <a:schemeClr val="tx1">
                    <a:lumMod val="75000"/>
                    <a:lumOff val="25000"/>
                  </a:schemeClr>
                </a:solidFill>
                <a:latin typeface="Arial"/>
                <a:ea typeface="Arial"/>
                <a:cs typeface="Arial"/>
              </a:rPr>
              <a:t>)</a:t>
            </a:r>
            <a:r>
              <a:rPr lang="zh-TW" altLang="en-US" b="1" dirty="0" smtClean="0">
                <a:solidFill>
                  <a:schemeClr val="tx1">
                    <a:lumMod val="75000"/>
                    <a:lumOff val="25000"/>
                  </a:schemeClr>
                </a:solidFill>
                <a:latin typeface="Arial"/>
                <a:ea typeface="Arial"/>
                <a:cs typeface="Arial"/>
              </a:rPr>
              <a:t>著地</a:t>
            </a:r>
            <a:r>
              <a:rPr lang="en-US" b="1" i="0" u="none" strike="noStrike" cap="none" spc="0" dirty="0" err="1" smtClean="0">
                <a:solidFill>
                  <a:schemeClr val="tx1">
                    <a:lumMod val="75000"/>
                    <a:lumOff val="25000"/>
                  </a:schemeClr>
                </a:solidFill>
                <a:latin typeface="Arial"/>
                <a:ea typeface="Arial"/>
                <a:cs typeface="Arial"/>
              </a:rPr>
              <a:t>時間</a:t>
            </a:r>
            <a:r>
              <a:rPr lang="zh-TW" altLang="en-US" dirty="0">
                <a:solidFill>
                  <a:schemeClr val="tx1">
                    <a:lumMod val="75000"/>
                    <a:lumOff val="25000"/>
                  </a:schemeClr>
                </a:solidFill>
                <a:latin typeface="Arial"/>
                <a:ea typeface="Arial"/>
                <a:cs typeface="Arial"/>
              </a:rPr>
              <a:t>。這三項參數，將可以有效地評估跑步之品質與效益。</a:t>
            </a:r>
            <a:endParaRPr b="0" i="0" u="none" strike="noStrike" cap="none" spc="0" dirty="0">
              <a:solidFill>
                <a:schemeClr val="tx1">
                  <a:lumMod val="75000"/>
                  <a:lumOff val="25000"/>
                </a:schemeClr>
              </a:solidFill>
              <a:latin typeface="Arial"/>
              <a:ea typeface="Arial"/>
              <a:cs typeface="Arial"/>
            </a:endParaRPr>
          </a:p>
        </p:txBody>
      </p:sp>
      <p:sp>
        <p:nvSpPr>
          <p:cNvPr id="1676422015" name="Title 2"/>
          <p:cNvSpPr>
            <a:spLocks noGrp="1"/>
          </p:cNvSpPr>
          <p:nvPr>
            <p:ph type="title"/>
          </p:nvPr>
        </p:nvSpPr>
        <p:spPr bwMode="auto"/>
        <p:txBody>
          <a:bodyPr/>
          <a:lstStyle/>
          <a:p>
            <a:pPr>
              <a:defRPr/>
            </a:pPr>
            <a:r>
              <a:rPr lang="zh-TW" sz="3200" b="1" i="0" u="none" strike="noStrike" cap="none" spc="0" dirty="0">
                <a:solidFill>
                  <a:schemeClr val="tx1"/>
                </a:solidFill>
                <a:latin typeface="+mj-lt"/>
                <a:ea typeface="+mj-ea"/>
                <a:cs typeface="+mj-cs"/>
              </a:rPr>
              <a:t>難點與創新</a:t>
            </a:r>
            <a:endParaRPr dirty="0"/>
          </a:p>
        </p:txBody>
      </p:sp>
      <p:pic>
        <p:nvPicPr>
          <p:cNvPr id="4" name="圖片 3" descr="C:\Users\ekans\AppData\Local\Microsoft\Windows\INetCache\Content.Word\著地指數.png">
            <a:extLst>
              <a:ext uri="{FF2B5EF4-FFF2-40B4-BE49-F238E27FC236}">
                <a16:creationId xmlns="" xmlns:a16="http://schemas.microsoft.com/office/drawing/2014/main" id="{6E073EB0-391D-4351-B58E-DA180EBFBCA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4232" y="4293096"/>
            <a:ext cx="3801723" cy="2448272"/>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72696817" name="Content Placeholder 1"/>
          <p:cNvSpPr>
            <a:spLocks noGrp="1"/>
          </p:cNvSpPr>
          <p:nvPr>
            <p:ph idx="1"/>
          </p:nvPr>
        </p:nvSpPr>
        <p:spPr bwMode="auto"/>
        <p:txBody>
          <a:bodyPr vertOverflow="overflow" horzOverflow="clip" vert="horz" wrap="square" lIns="91440" tIns="45720" rIns="91440" bIns="45720" numCol="1" spcCol="0" rtlCol="0" fromWordArt="0" anchor="t" anchorCtr="0" forceAA="0" compatLnSpc="0">
            <a:normAutofit fontScale="95000"/>
          </a:bodyPr>
          <a:lstStyle/>
          <a:p>
            <a:pPr marL="0" marR="0" lvl="0" indent="0" algn="l" defTabSz="914400">
              <a:lnSpc>
                <a:spcPct val="100000"/>
              </a:lnSpc>
              <a:spcBef>
                <a:spcPts val="599"/>
              </a:spcBef>
              <a:spcAft>
                <a:spcPts val="0"/>
              </a:spcAft>
              <a:buClr>
                <a:schemeClr val="tx1"/>
              </a:buClr>
              <a:buFont typeface="Arial"/>
              <a:buNone/>
              <a:defRPr lang="en-US" sz="2000" b="0" i="0" u="none" strike="noStrike" cap="none" spc="0">
                <a:solidFill>
                  <a:srgbClr val="000000"/>
                </a:solidFill>
                <a:latin typeface="Arial"/>
                <a:ea typeface="Arial"/>
                <a:cs typeface="Arial"/>
              </a:defRPr>
            </a:pPr>
            <a:r>
              <a:rPr lang="zh-TW" altLang="en-US" dirty="0">
                <a:solidFill>
                  <a:schemeClr val="tx1">
                    <a:lumMod val="75000"/>
                    <a:lumOff val="25000"/>
                  </a:schemeClr>
                </a:solidFill>
              </a:rPr>
              <a:t>但是，如何於</a:t>
            </a:r>
            <a:r>
              <a:rPr lang="zh-TW" altLang="en-US" dirty="0"/>
              <a:t>實驗室外</a:t>
            </a:r>
            <a:r>
              <a:rPr lang="zh-TW" dirty="0"/>
              <a:t>準確地量測到步頻、</a:t>
            </a:r>
            <a:r>
              <a:rPr lang="en-US" b="0" i="0" u="none" strike="noStrike" cap="none" spc="0" dirty="0" err="1" smtClean="0">
                <a:latin typeface="Arial"/>
                <a:ea typeface="Arial"/>
                <a:cs typeface="Arial"/>
              </a:rPr>
              <a:t>騰空時間與</a:t>
            </a:r>
            <a:r>
              <a:rPr lang="zh-TW" altLang="en-US" b="0" i="0" u="none" strike="noStrike" cap="none" spc="0" dirty="0" smtClean="0">
                <a:latin typeface="Arial"/>
                <a:ea typeface="Arial"/>
                <a:cs typeface="Arial"/>
              </a:rPr>
              <a:t>著</a:t>
            </a:r>
            <a:r>
              <a:rPr lang="en-US" b="0" i="0" u="none" strike="noStrike" cap="none" spc="0" dirty="0" err="1" smtClean="0">
                <a:latin typeface="Arial"/>
                <a:ea typeface="Arial"/>
                <a:cs typeface="Arial"/>
              </a:rPr>
              <a:t>地時間</a:t>
            </a:r>
            <a:r>
              <a:rPr lang="zh-TW" altLang="en-US" b="0" i="0" u="none" strike="noStrike" cap="none" spc="0" dirty="0">
                <a:latin typeface="Arial"/>
                <a:ea typeface="Arial"/>
                <a:cs typeface="Arial"/>
              </a:rPr>
              <a:t>，是一個非常困難的研究議題</a:t>
            </a:r>
            <a:r>
              <a:rPr lang="zh-TW" altLang="en-US" b="0" i="0" u="none" strike="noStrike" cap="none" spc="0" dirty="0" smtClean="0">
                <a:latin typeface="Arial"/>
                <a:ea typeface="Arial"/>
                <a:cs typeface="Arial"/>
              </a:rPr>
              <a:t>。</a:t>
            </a:r>
            <a:endParaRPr lang="en-US" altLang="zh-TW" b="0" i="0" u="none" strike="noStrike" cap="none" spc="0" dirty="0" smtClean="0">
              <a:latin typeface="Arial"/>
              <a:ea typeface="Arial"/>
              <a:cs typeface="Arial"/>
            </a:endParaRPr>
          </a:p>
          <a:p>
            <a:pPr marL="0" marR="0" lvl="0" indent="0" algn="l" defTabSz="914400">
              <a:lnSpc>
                <a:spcPct val="100000"/>
              </a:lnSpc>
              <a:spcBef>
                <a:spcPts val="599"/>
              </a:spcBef>
              <a:spcAft>
                <a:spcPts val="0"/>
              </a:spcAft>
              <a:buClr>
                <a:schemeClr val="tx1"/>
              </a:buClr>
              <a:buFont typeface="Arial"/>
              <a:buNone/>
              <a:defRPr lang="en-US" sz="2000" b="0" i="0" u="none" strike="noStrike" cap="none" spc="0">
                <a:solidFill>
                  <a:srgbClr val="000000"/>
                </a:solidFill>
                <a:latin typeface="Arial"/>
                <a:ea typeface="Arial"/>
                <a:cs typeface="Arial"/>
              </a:defRPr>
            </a:pPr>
            <a:r>
              <a:rPr lang="zh-TW" altLang="en-US" b="0" i="0" u="none" strike="noStrike" cap="none" spc="0" dirty="0" smtClean="0">
                <a:latin typeface="Arial"/>
                <a:ea typeface="Arial"/>
                <a:cs typeface="Arial"/>
              </a:rPr>
              <a:t>因為</a:t>
            </a:r>
            <a:r>
              <a:rPr lang="zh-TW" b="0" i="0" u="none" strike="noStrike" cap="none" spc="0" dirty="0">
                <a:latin typeface="Arial"/>
                <a:ea typeface="Arial"/>
                <a:cs typeface="Arial"/>
              </a:rPr>
              <a:t>基於每位跑者的</a:t>
            </a:r>
            <a:r>
              <a:rPr lang="zh-TW" dirty="0">
                <a:latin typeface="Arial"/>
                <a:ea typeface="Arial"/>
                <a:cs typeface="Arial"/>
              </a:rPr>
              <a:t>跑步習慣</a:t>
            </a:r>
            <a:r>
              <a:rPr lang="zh-TW" b="0" i="0" u="none" strike="noStrike" cap="none" spc="0" dirty="0">
                <a:latin typeface="Arial"/>
                <a:ea typeface="Arial"/>
                <a:cs typeface="Arial"/>
              </a:rPr>
              <a:t>略有不同，</a:t>
            </a:r>
            <a:r>
              <a:rPr lang="zh-TW" altLang="en-US" b="0" i="0" u="none" strike="noStrike" cap="none" spc="0" dirty="0">
                <a:latin typeface="Arial"/>
                <a:ea typeface="Arial"/>
                <a:cs typeface="Arial"/>
              </a:rPr>
              <a:t>每個人的體格</a:t>
            </a:r>
            <a:r>
              <a:rPr lang="en-US" altLang="zh-TW" b="0" i="0" u="none" strike="noStrike" cap="none" spc="0" dirty="0">
                <a:latin typeface="Arial"/>
                <a:ea typeface="Arial"/>
                <a:cs typeface="Arial"/>
              </a:rPr>
              <a:t>(</a:t>
            </a:r>
            <a:r>
              <a:rPr lang="zh-TW" altLang="en-US" b="0" i="0" u="none" strike="noStrike" cap="none" spc="0" dirty="0">
                <a:latin typeface="Arial"/>
                <a:ea typeface="Arial"/>
                <a:cs typeface="Arial"/>
              </a:rPr>
              <a:t>男女、老少，高矮胖瘦，是否有接受過專業跑步訓練等</a:t>
            </a:r>
            <a:r>
              <a:rPr lang="en-US" altLang="zh-TW" b="0" i="0" u="none" strike="noStrike" cap="none" spc="0" dirty="0">
                <a:latin typeface="Arial"/>
                <a:ea typeface="Arial"/>
                <a:cs typeface="Arial"/>
              </a:rPr>
              <a:t>)</a:t>
            </a:r>
            <a:r>
              <a:rPr lang="zh-TW" altLang="en-US" b="0" i="0" u="none" strike="noStrike" cap="none" spc="0" dirty="0">
                <a:latin typeface="Arial"/>
                <a:ea typeface="Arial"/>
                <a:cs typeface="Arial"/>
              </a:rPr>
              <a:t>都會影響跑步時的特性</a:t>
            </a:r>
            <a:r>
              <a:rPr lang="zh-TW" altLang="en-US" b="0" i="0" u="none" strike="noStrike" cap="none" spc="0" dirty="0" smtClean="0">
                <a:latin typeface="Arial"/>
                <a:ea typeface="Arial"/>
                <a:cs typeface="Arial"/>
              </a:rPr>
              <a:t>。</a:t>
            </a:r>
            <a:endParaRPr lang="en-US" altLang="zh-TW" b="0" i="0" u="none" strike="noStrike" cap="none" spc="0" dirty="0" smtClean="0">
              <a:latin typeface="Arial"/>
              <a:ea typeface="Arial"/>
              <a:cs typeface="Arial"/>
            </a:endParaRPr>
          </a:p>
          <a:p>
            <a:pPr marL="0" lvl="0" indent="0">
              <a:spcBef>
                <a:spcPts val="599"/>
              </a:spcBef>
              <a:buNone/>
              <a:defRPr lang="en-US" sz="2000" b="0" i="0" u="none" strike="noStrike" cap="none" spc="0">
                <a:solidFill>
                  <a:srgbClr val="000000"/>
                </a:solidFill>
                <a:latin typeface="Arial"/>
                <a:ea typeface="Arial"/>
                <a:cs typeface="Arial"/>
              </a:defRPr>
            </a:pPr>
            <a:r>
              <a:rPr lang="zh-TW" altLang="en-US" kern="1200" dirty="0" smtClean="0"/>
              <a:t>觀察下圖，</a:t>
            </a:r>
            <a:r>
              <a:rPr lang="zh-TW" altLang="zh-TW" kern="1200" dirty="0" smtClean="0"/>
              <a:t>並不是</a:t>
            </a:r>
            <a:r>
              <a:rPr lang="zh-TW" altLang="zh-TW" kern="1200" dirty="0"/>
              <a:t>所有的標註點都落在局部最大值或最小值</a:t>
            </a:r>
            <a:r>
              <a:rPr lang="zh-TW" altLang="zh-TW" kern="1200" dirty="0" smtClean="0"/>
              <a:t>，</a:t>
            </a:r>
            <a:r>
              <a:rPr lang="zh-TW" altLang="en-US" b="1" kern="1200" dirty="0" smtClean="0">
                <a:solidFill>
                  <a:schemeClr val="accent4">
                    <a:lumMod val="60000"/>
                    <a:lumOff val="40000"/>
                  </a:schemeClr>
                </a:solidFill>
              </a:rPr>
              <a:t>很難透過</a:t>
            </a:r>
            <a:r>
              <a:rPr lang="zh-TW" altLang="zh-TW" b="1" kern="1200" dirty="0" smtClean="0">
                <a:solidFill>
                  <a:schemeClr val="accent4">
                    <a:lumMod val="60000"/>
                    <a:lumOff val="40000"/>
                  </a:schemeClr>
                </a:solidFill>
              </a:rPr>
              <a:t>統計方法</a:t>
            </a:r>
            <a:r>
              <a:rPr lang="zh-TW" altLang="en-US" b="1" kern="1200" dirty="0" smtClean="0">
                <a:solidFill>
                  <a:schemeClr val="accent4">
                    <a:lumMod val="60000"/>
                    <a:lumOff val="40000"/>
                  </a:schemeClr>
                </a:solidFill>
              </a:rPr>
              <a:t>找出著地和離地時間點</a:t>
            </a:r>
            <a:r>
              <a:rPr lang="zh-TW" altLang="zh-TW" b="1" kern="1200" dirty="0" smtClean="0">
                <a:solidFill>
                  <a:schemeClr val="accent4">
                    <a:lumMod val="60000"/>
                    <a:lumOff val="40000"/>
                  </a:schemeClr>
                </a:solidFill>
              </a:rPr>
              <a:t>，</a:t>
            </a:r>
            <a:r>
              <a:rPr lang="zh-TW" altLang="zh-TW" b="1" kern="1200" dirty="0">
                <a:solidFill>
                  <a:schemeClr val="accent4">
                    <a:lumMod val="60000"/>
                    <a:lumOff val="40000"/>
                  </a:schemeClr>
                </a:solidFill>
              </a:rPr>
              <a:t>因此我們導入深度學習</a:t>
            </a:r>
            <a:r>
              <a:rPr lang="zh-TW" altLang="zh-TW" b="1" kern="1200" dirty="0" smtClean="0">
                <a:solidFill>
                  <a:schemeClr val="accent4">
                    <a:lumMod val="60000"/>
                    <a:lumOff val="40000"/>
                  </a:schemeClr>
                </a:solidFill>
              </a:rPr>
              <a:t>技術</a:t>
            </a:r>
            <a:r>
              <a:rPr lang="zh-TW" altLang="en-US" b="1" kern="1200" dirty="0" smtClean="0">
                <a:solidFill>
                  <a:schemeClr val="accent4">
                    <a:lumMod val="60000"/>
                    <a:lumOff val="40000"/>
                  </a:schemeClr>
                </a:solidFill>
              </a:rPr>
              <a:t>。</a:t>
            </a:r>
            <a:endParaRPr lang="en-US" altLang="zh-TW" b="1" kern="1200" dirty="0" smtClean="0">
              <a:solidFill>
                <a:schemeClr val="accent4">
                  <a:lumMod val="60000"/>
                  <a:lumOff val="40000"/>
                </a:schemeClr>
              </a:solidFill>
            </a:endParaRPr>
          </a:p>
          <a:p>
            <a:pPr marL="0" indent="0">
              <a:spcBef>
                <a:spcPts val="599"/>
              </a:spcBef>
              <a:buNone/>
              <a:defRPr lang="en-US" sz="2000" b="0" i="0" u="none" strike="noStrike" cap="none" spc="0">
                <a:solidFill>
                  <a:srgbClr val="000000"/>
                </a:solidFill>
                <a:latin typeface="Arial"/>
                <a:ea typeface="Arial"/>
                <a:cs typeface="Arial"/>
              </a:defRPr>
            </a:pPr>
            <a:r>
              <a:rPr lang="zh-TW" altLang="en-US" dirty="0">
                <a:solidFill>
                  <a:schemeClr val="tx1">
                    <a:lumMod val="75000"/>
                    <a:lumOff val="25000"/>
                  </a:schemeClr>
                </a:solidFill>
                <a:latin typeface="Arial"/>
                <a:ea typeface="Arial"/>
                <a:cs typeface="Arial"/>
              </a:rPr>
              <a:t>我們會用</a:t>
            </a:r>
            <a:r>
              <a:rPr lang="en-US" altLang="zh-TW" dirty="0">
                <a:solidFill>
                  <a:schemeClr val="tx1">
                    <a:lumMod val="75000"/>
                    <a:lumOff val="25000"/>
                  </a:schemeClr>
                </a:solidFill>
                <a:latin typeface="Arial"/>
                <a:ea typeface="Arial"/>
                <a:cs typeface="Arial"/>
              </a:rPr>
              <a:t>ARC EM9D</a:t>
            </a:r>
            <a:r>
              <a:rPr lang="zh-TW" altLang="en-US" dirty="0">
                <a:solidFill>
                  <a:schemeClr val="tx1">
                    <a:lumMod val="75000"/>
                    <a:lumOff val="25000"/>
                  </a:schemeClr>
                </a:solidFill>
                <a:latin typeface="Arial"/>
                <a:ea typeface="Arial"/>
                <a:cs typeface="Arial"/>
              </a:rPr>
              <a:t>開發板來開發</a:t>
            </a:r>
            <a:r>
              <a:rPr lang="en-US" altLang="zh-TW" b="1" dirty="0"/>
              <a:t>AI</a:t>
            </a:r>
            <a:r>
              <a:rPr lang="zh-TW" altLang="en-US" b="1" dirty="0"/>
              <a:t>分析運算平台</a:t>
            </a:r>
            <a:r>
              <a:rPr lang="zh-TW" altLang="en-US" dirty="0"/>
              <a:t>之</a:t>
            </a:r>
            <a:r>
              <a:rPr lang="zh-TW" altLang="en-US" dirty="0">
                <a:solidFill>
                  <a:schemeClr val="tx1">
                    <a:lumMod val="75000"/>
                    <a:lumOff val="25000"/>
                  </a:schemeClr>
                </a:solidFill>
                <a:latin typeface="Arial"/>
                <a:ea typeface="Arial"/>
                <a:cs typeface="Arial"/>
              </a:rPr>
              <a:t>即時</a:t>
            </a:r>
            <a:r>
              <a:rPr lang="en-US" altLang="zh-TW" dirty="0">
                <a:solidFill>
                  <a:schemeClr val="tx1">
                    <a:lumMod val="75000"/>
                    <a:lumOff val="25000"/>
                  </a:schemeClr>
                </a:solidFill>
                <a:latin typeface="Arial"/>
                <a:ea typeface="Arial"/>
                <a:cs typeface="Arial"/>
              </a:rPr>
              <a:t>AI</a:t>
            </a:r>
            <a:r>
              <a:rPr lang="zh-TW" altLang="en-US" dirty="0">
                <a:solidFill>
                  <a:schemeClr val="tx1">
                    <a:lumMod val="75000"/>
                    <a:lumOff val="25000"/>
                  </a:schemeClr>
                </a:solidFill>
                <a:latin typeface="Arial"/>
                <a:ea typeface="Arial"/>
                <a:cs typeface="Arial"/>
              </a:rPr>
              <a:t>演算法，來計算運動的參數，把資訊回傳給遠端的教練，來幫助跑者了解自身跑步習慣的缺點</a:t>
            </a:r>
            <a:r>
              <a:rPr lang="zh-TW" altLang="en-US" dirty="0" smtClean="0">
                <a:solidFill>
                  <a:schemeClr val="tx1">
                    <a:lumMod val="75000"/>
                    <a:lumOff val="25000"/>
                  </a:schemeClr>
                </a:solidFill>
                <a:latin typeface="Arial"/>
                <a:ea typeface="Arial"/>
                <a:cs typeface="Arial"/>
              </a:rPr>
              <a:t>。</a:t>
            </a:r>
            <a:endParaRPr lang="zh-TW" altLang="en-US" dirty="0">
              <a:solidFill>
                <a:schemeClr val="tx1">
                  <a:lumMod val="75000"/>
                  <a:lumOff val="25000"/>
                </a:schemeClr>
              </a:solidFill>
              <a:latin typeface="Arial"/>
              <a:ea typeface="Arial"/>
              <a:cs typeface="Arial"/>
            </a:endParaRPr>
          </a:p>
        </p:txBody>
      </p:sp>
      <p:sp>
        <p:nvSpPr>
          <p:cNvPr id="1676422015" name="Title 2"/>
          <p:cNvSpPr>
            <a:spLocks noGrp="1"/>
          </p:cNvSpPr>
          <p:nvPr>
            <p:ph type="title"/>
          </p:nvPr>
        </p:nvSpPr>
        <p:spPr bwMode="auto"/>
        <p:txBody>
          <a:bodyPr/>
          <a:lstStyle/>
          <a:p>
            <a:pPr>
              <a:defRPr/>
            </a:pPr>
            <a:r>
              <a:rPr lang="zh-TW" sz="3200" b="1" i="0" u="none" strike="noStrike" cap="none" spc="0" dirty="0">
                <a:solidFill>
                  <a:schemeClr val="tx1"/>
                </a:solidFill>
              </a:rPr>
              <a:t>難點與創新</a:t>
            </a:r>
            <a:endParaRPr b="1" dirty="0"/>
          </a:p>
        </p:txBody>
      </p:sp>
      <p:grpSp>
        <p:nvGrpSpPr>
          <p:cNvPr id="3" name="群組 2"/>
          <p:cNvGrpSpPr/>
          <p:nvPr/>
        </p:nvGrpSpPr>
        <p:grpSpPr>
          <a:xfrm>
            <a:off x="4943872" y="4648528"/>
            <a:ext cx="6931005" cy="2224296"/>
            <a:chOff x="3503712" y="3501008"/>
            <a:chExt cx="7859562" cy="3199744"/>
          </a:xfrm>
        </p:grpSpPr>
        <p:grpSp>
          <p:nvGrpSpPr>
            <p:cNvPr id="8" name="群組 7"/>
            <p:cNvGrpSpPr/>
            <p:nvPr/>
          </p:nvGrpSpPr>
          <p:grpSpPr>
            <a:xfrm>
              <a:off x="3503712" y="3501008"/>
              <a:ext cx="4979242" cy="3199744"/>
              <a:chOff x="507395" y="2565812"/>
              <a:chExt cx="7255479" cy="4292188"/>
            </a:xfrm>
          </p:grpSpPr>
          <p:pic>
            <p:nvPicPr>
              <p:cNvPr id="9" name="圖片 8"/>
              <p:cNvPicPr>
                <a:picLocks noChangeAspect="1"/>
              </p:cNvPicPr>
              <p:nvPr/>
            </p:nvPicPr>
            <p:blipFill>
              <a:blip r:embed="rId3"/>
              <a:stretch>
                <a:fillRect/>
              </a:stretch>
            </p:blipFill>
            <p:spPr>
              <a:xfrm>
                <a:off x="1032292" y="2892616"/>
                <a:ext cx="6124965" cy="3845488"/>
              </a:xfrm>
              <a:prstGeom prst="rect">
                <a:avLst/>
              </a:prstGeom>
            </p:spPr>
          </p:pic>
          <p:pic>
            <p:nvPicPr>
              <p:cNvPr id="10" name="Picture 2" descr="著地加速度示意圖2">
                <a:extLst>
                  <a:ext uri="{FF2B5EF4-FFF2-40B4-BE49-F238E27FC236}">
                    <a16:creationId xmlns="" xmlns:a16="http://schemas.microsoft.com/office/drawing/2014/main" id="{04791358-87F2-4A30-9F69-EC0B21E66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95" y="2565812"/>
                <a:ext cx="7255479" cy="42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文字方塊 1"/>
            <p:cNvSpPr txBox="1"/>
            <p:nvPr/>
          </p:nvSpPr>
          <p:spPr bwMode="auto">
            <a:xfrm>
              <a:off x="8266930" y="4869160"/>
              <a:ext cx="3096344" cy="861774"/>
            </a:xfrm>
            <a:prstGeom prst="rect">
              <a:avLst/>
            </a:prstGeom>
            <a:noFill/>
          </p:spPr>
          <p:txBody>
            <a:bodyPr wrap="square" rtlCol="0">
              <a:spAutoFit/>
            </a:bodyPr>
            <a:lstStyle/>
            <a:p>
              <a:r>
                <a:rPr lang="zh-TW" altLang="en-US" kern="1200" dirty="0" smtClean="0">
                  <a:latin typeface="+mn-ea"/>
                </a:rPr>
                <a:t>三位跑者的加速度資料</a:t>
              </a:r>
              <a:endParaRPr lang="en-US" altLang="zh-TW" kern="1200" dirty="0" smtClean="0">
                <a:latin typeface="+mn-ea"/>
              </a:endParaRPr>
            </a:p>
            <a:p>
              <a:r>
                <a:rPr lang="zh-TW" altLang="en-US" sz="1600" kern="1200" dirty="0" smtClean="0">
                  <a:latin typeface="+mn-ea"/>
                </a:rPr>
                <a:t>紅線</a:t>
              </a:r>
              <a:r>
                <a:rPr lang="en-US" altLang="zh-TW" sz="1600" kern="1200" dirty="0" smtClean="0">
                  <a:latin typeface="+mn-ea"/>
                </a:rPr>
                <a:t>:</a:t>
              </a:r>
              <a:r>
                <a:rPr lang="zh-TW" altLang="en-US" sz="1600" kern="1200" dirty="0" smtClean="0">
                  <a:latin typeface="+mn-ea"/>
                </a:rPr>
                <a:t> 著地時間點</a:t>
              </a:r>
              <a:endParaRPr lang="en-US" altLang="zh-TW" sz="1600" kern="1200" dirty="0" smtClean="0">
                <a:latin typeface="+mn-ea"/>
              </a:endParaRPr>
            </a:p>
            <a:p>
              <a:r>
                <a:rPr lang="zh-TW" altLang="en-US" sz="1600" kern="1200" dirty="0">
                  <a:latin typeface="+mn-ea"/>
                </a:rPr>
                <a:t>綠</a:t>
              </a:r>
              <a:r>
                <a:rPr lang="zh-TW" altLang="en-US" sz="1600" kern="1200" dirty="0" smtClean="0">
                  <a:latin typeface="+mn-ea"/>
                </a:rPr>
                <a:t>線</a:t>
              </a:r>
              <a:r>
                <a:rPr lang="en-US" altLang="zh-TW" sz="1600" kern="1200" dirty="0" smtClean="0">
                  <a:latin typeface="+mn-ea"/>
                </a:rPr>
                <a:t>:</a:t>
              </a:r>
              <a:r>
                <a:rPr lang="zh-TW" altLang="en-US" sz="1600" kern="1200" dirty="0" smtClean="0">
                  <a:latin typeface="+mn-ea"/>
                </a:rPr>
                <a:t> 離地時間點</a:t>
              </a:r>
              <a:endParaRPr lang="zh-TW" altLang="en-US" sz="1600" dirty="0">
                <a:latin typeface="+mn-ea"/>
              </a:endParaRPr>
            </a:p>
          </p:txBody>
        </p:sp>
      </p:grpSp>
    </p:spTree>
    <p:extLst>
      <p:ext uri="{BB962C8B-B14F-4D97-AF65-F5344CB8AC3E}">
        <p14:creationId xmlns:p14="http://schemas.microsoft.com/office/powerpoint/2010/main" val="2276680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itle 2"/>
          <p:cNvSpPr>
            <a:spLocks noGrp="1"/>
          </p:cNvSpPr>
          <p:nvPr>
            <p:ph type="title"/>
          </p:nvPr>
        </p:nvSpPr>
        <p:spPr bwMode="auto"/>
        <p:txBody>
          <a:bodyPr>
            <a:normAutofit/>
          </a:bodyPr>
          <a:lstStyle/>
          <a:p>
            <a:pPr>
              <a:defRPr/>
            </a:pPr>
            <a:r>
              <a:rPr lang="en-US" sz="4000" b="1"/>
              <a:t>Agenda</a:t>
            </a:r>
            <a:endParaRPr lang="zh-TW" sz="4000" b="1"/>
          </a:p>
        </p:txBody>
      </p:sp>
      <p:sp>
        <p:nvSpPr>
          <p:cNvPr id="4" name="Text Placeholder 3"/>
          <p:cNvSpPr>
            <a:spLocks noGrp="1"/>
          </p:cNvSpPr>
          <p:nvPr>
            <p:ph type="body" sz="quarter" idx="10"/>
          </p:nvPr>
        </p:nvSpPr>
        <p:spPr bwMode="auto"/>
        <p:txBody>
          <a:bodyPr/>
          <a:lstStyle/>
          <a:p>
            <a:pPr>
              <a:defRPr/>
            </a:pPr>
            <a:r>
              <a:rPr lang="zh-TW" dirty="0">
                <a:solidFill>
                  <a:schemeClr val="bg1">
                    <a:lumMod val="75000"/>
                  </a:schemeClr>
                </a:solidFill>
              </a:rPr>
              <a:t>作品概述</a:t>
            </a:r>
            <a:endParaRPr dirty="0">
              <a:solidFill>
                <a:schemeClr val="bg1">
                  <a:lumMod val="75000"/>
                </a:schemeClr>
              </a:solidFill>
            </a:endParaRPr>
          </a:p>
          <a:p>
            <a:pPr>
              <a:defRPr/>
            </a:pPr>
            <a:r>
              <a:rPr lang="zh-TW" dirty="0">
                <a:solidFill>
                  <a:schemeClr val="bg1">
                    <a:lumMod val="75000"/>
                  </a:schemeClr>
                </a:solidFill>
              </a:rPr>
              <a:t>難點與創新</a:t>
            </a:r>
            <a:endParaRPr dirty="0">
              <a:solidFill>
                <a:schemeClr val="bg1">
                  <a:lumMod val="75000"/>
                </a:schemeClr>
              </a:solidFill>
            </a:endParaRPr>
          </a:p>
          <a:p>
            <a:pPr>
              <a:defRPr/>
            </a:pPr>
            <a:r>
              <a:rPr lang="zh-TW" dirty="0"/>
              <a:t>設計與實現</a:t>
            </a:r>
            <a:endParaRPr lang="zh-TW" altLang="en-US" dirty="0"/>
          </a:p>
          <a:p>
            <a:r>
              <a:rPr lang="zh-TW" altLang="en-US" dirty="0">
                <a:solidFill>
                  <a:schemeClr val="bg1">
                    <a:lumMod val="75000"/>
                  </a:schemeClr>
                </a:solidFill>
              </a:rPr>
              <a:t>作品</a:t>
            </a:r>
            <a:r>
              <a:rPr lang="zh-TW" altLang="en-US" dirty="0" smtClean="0">
                <a:solidFill>
                  <a:schemeClr val="bg1">
                    <a:lumMod val="75000"/>
                  </a:schemeClr>
                </a:solidFill>
              </a:rPr>
              <a:t>進度</a:t>
            </a:r>
            <a:endParaRPr lang="en-US" altLang="zh-TW" dirty="0" smtClean="0">
              <a:solidFill>
                <a:schemeClr val="bg1">
                  <a:lumMod val="75000"/>
                </a:schemeClr>
              </a:solidFill>
            </a:endParaRPr>
          </a:p>
          <a:p>
            <a:r>
              <a:rPr lang="zh-TW" altLang="en-US" dirty="0">
                <a:solidFill>
                  <a:schemeClr val="bg1">
                    <a:lumMod val="75000"/>
                  </a:schemeClr>
                </a:solidFill>
              </a:rPr>
              <a:t>測試</a:t>
            </a:r>
            <a:r>
              <a:rPr lang="zh-TW" altLang="en-US" dirty="0" smtClean="0">
                <a:solidFill>
                  <a:schemeClr val="bg1">
                    <a:lumMod val="75000"/>
                  </a:schemeClr>
                </a:solidFill>
              </a:rPr>
              <a:t>結果</a:t>
            </a:r>
            <a:endParaRPr lang="en-US" altLang="zh-TW" dirty="0" smtClean="0">
              <a:solidFill>
                <a:schemeClr val="bg1">
                  <a:lumMod val="75000"/>
                </a:schemeClr>
              </a:solidFill>
            </a:endParaRPr>
          </a:p>
          <a:p>
            <a:r>
              <a:rPr lang="zh-TW" altLang="en-US" dirty="0" smtClean="0">
                <a:solidFill>
                  <a:schemeClr val="bg1">
                    <a:lumMod val="75000"/>
                  </a:schemeClr>
                </a:solidFill>
              </a:rPr>
              <a:t>總結展望</a:t>
            </a:r>
            <a:endParaRPr dirty="0">
              <a:solidFill>
                <a:schemeClr val="bg1">
                  <a:lumMod val="75000"/>
                </a:schemeClr>
              </a:solidFill>
            </a:endParaRPr>
          </a:p>
          <a:p>
            <a:pPr marL="0" indent="0">
              <a:buNone/>
              <a:defRPr/>
            </a:pPr>
            <a:endParaRPr lang="zh-TW" dirty="0"/>
          </a:p>
        </p:txBody>
      </p:sp>
    </p:spTree>
    <p:extLst>
      <p:ext uri="{BB962C8B-B14F-4D97-AF65-F5344CB8AC3E}">
        <p14:creationId xmlns:p14="http://schemas.microsoft.com/office/powerpoint/2010/main" val="2630700104"/>
      </p:ext>
    </p:extLst>
  </p:cSld>
  <p:clrMapOvr>
    <a:masterClrMapping/>
  </p:clrMapOvr>
  <p:timing>
    <p:tnLst>
      <p:par>
        <p:cTn id="1" dur="indefinite" restart="never" nodeType="tmRoot"/>
      </p:par>
    </p:tnLst>
  </p:timing>
</p:sld>
</file>

<file path=ppt/theme/theme1.xml><?xml version="1.0" encoding="utf-8"?>
<a:theme xmlns:a="http://schemas.openxmlformats.org/drawingml/2006/main" name="Synopsys_2022">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6508</TotalTime>
  <Words>1922</Words>
  <Application>Microsoft Office PowerPoint</Application>
  <DocSecurity>0</DocSecurity>
  <PresentationFormat>寬螢幕</PresentationFormat>
  <Paragraphs>263</Paragraphs>
  <Slides>28</Slides>
  <Notes>12</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28</vt:i4>
      </vt:variant>
    </vt:vector>
  </HeadingPairs>
  <TitlesOfParts>
    <vt:vector size="34" baseType="lpstr">
      <vt:lpstr>新細明體</vt:lpstr>
      <vt:lpstr>Arial</vt:lpstr>
      <vt:lpstr>Calibri</vt:lpstr>
      <vt:lpstr>Times New Roman</vt:lpstr>
      <vt:lpstr>Wingdings</vt:lpstr>
      <vt:lpstr>Synopsys_2022</vt:lpstr>
      <vt:lpstr>PowerPoint 簡報</vt:lpstr>
      <vt:lpstr>Agenda</vt:lpstr>
      <vt:lpstr>Agenda</vt:lpstr>
      <vt:lpstr>作品概述</vt:lpstr>
      <vt:lpstr>作品概述</vt:lpstr>
      <vt:lpstr>Agenda</vt:lpstr>
      <vt:lpstr>難點與創新</vt:lpstr>
      <vt:lpstr>難點與創新</vt:lpstr>
      <vt:lpstr>Agenda</vt:lpstr>
      <vt:lpstr>設計與實現-流程</vt:lpstr>
      <vt:lpstr>設計與實現-硬體架構</vt:lpstr>
      <vt:lpstr>Agenda</vt:lpstr>
      <vt:lpstr>作品進度 - 流程</vt:lpstr>
      <vt:lpstr>作品進度 - 穿戴</vt:lpstr>
      <vt:lpstr>作品進度 - 傳輸介面選擇</vt:lpstr>
      <vt:lpstr>作品進度 – 資料收集</vt:lpstr>
      <vt:lpstr>作品進度 – 資料傳輸</vt:lpstr>
      <vt:lpstr>作品進度 - 現象</vt:lpstr>
      <vt:lpstr>作品進度 - Keras模型</vt:lpstr>
      <vt:lpstr>作品進度 - 轉換成TFLite format</vt:lpstr>
      <vt:lpstr>作品進度 - Inference</vt:lpstr>
      <vt:lpstr>Agenda</vt:lpstr>
      <vt:lpstr>功能展示</vt:lpstr>
      <vt:lpstr>功能展示</vt:lpstr>
      <vt:lpstr>測試結果</vt:lpstr>
      <vt:lpstr>Agenda</vt:lpstr>
      <vt:lpstr>總結展望</vt:lpstr>
      <vt:lpstr>PowerPoint 簡報</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Ying Lun Huang</dc:creator>
  <cp:keywords/>
  <dc:description/>
  <cp:lastModifiedBy>楊博禕</cp:lastModifiedBy>
  <cp:revision>90</cp:revision>
  <dcterms:created xsi:type="dcterms:W3CDTF">2022-02-21T05:20:41Z</dcterms:created>
  <dcterms:modified xsi:type="dcterms:W3CDTF">2022-07-25T07:58:26Z</dcterms:modified>
  <cp:category/>
  <dc:identifier/>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